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5" r:id="rId3"/>
    <p:sldMasterId id="2147483711" r:id="rId4"/>
    <p:sldMasterId id="2147483727" r:id="rId5"/>
    <p:sldMasterId id="2147483767" r:id="rId6"/>
    <p:sldMasterId id="2147483795" r:id="rId7"/>
  </p:sldMasterIdLst>
  <p:notesMasterIdLst>
    <p:notesMasterId r:id="rId33"/>
  </p:notesMasterIdLst>
  <p:handoutMasterIdLst>
    <p:handoutMasterId r:id="rId34"/>
  </p:handoutMasterIdLst>
  <p:sldIdLst>
    <p:sldId id="416" r:id="rId8"/>
    <p:sldId id="399" r:id="rId9"/>
    <p:sldId id="283" r:id="rId10"/>
    <p:sldId id="287" r:id="rId11"/>
    <p:sldId id="289" r:id="rId12"/>
    <p:sldId id="290" r:id="rId13"/>
    <p:sldId id="291" r:id="rId14"/>
    <p:sldId id="292" r:id="rId15"/>
    <p:sldId id="293" r:id="rId16"/>
    <p:sldId id="402" r:id="rId17"/>
    <p:sldId id="301" r:id="rId18"/>
    <p:sldId id="403" r:id="rId19"/>
    <p:sldId id="299" r:id="rId20"/>
    <p:sldId id="309" r:id="rId21"/>
    <p:sldId id="310" r:id="rId22"/>
    <p:sldId id="324" r:id="rId23"/>
    <p:sldId id="326" r:id="rId24"/>
    <p:sldId id="327" r:id="rId25"/>
    <p:sldId id="313" r:id="rId26"/>
    <p:sldId id="314" r:id="rId27"/>
    <p:sldId id="315" r:id="rId28"/>
    <p:sldId id="317" r:id="rId29"/>
    <p:sldId id="405" r:id="rId30"/>
    <p:sldId id="406" r:id="rId31"/>
    <p:sldId id="417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4441" autoAdjust="0"/>
    <p:restoredTop sz="95501" autoAdjust="0"/>
  </p:normalViewPr>
  <p:slideViewPr>
    <p:cSldViewPr snapToGrid="0" snapToObjects="1">
      <p:cViewPr>
        <p:scale>
          <a:sx n="100" d="100"/>
          <a:sy n="100" d="100"/>
        </p:scale>
        <p:origin x="-690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0" d="100"/>
          <a:sy n="70" d="100"/>
        </p:scale>
        <p:origin x="2760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169B01-6B03-4FEA-9824-09602134353F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A6C3D37-3172-4E33-AEA4-53DBAED6D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46880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40E627-75E9-464C-A57A-0E445BC11F50}" type="datetimeFigureOut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096C120-ECFB-4E11-8A21-AA0A3D109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860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    Отсутствие корректного долгосрочного планирования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Усиление регулирования отрасли со стороны государства и консолидация генерирующих активов на базе компаний с государственным контролем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Отсутствие конкуренции и рост задолженности на розничном рынке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Снижение мотивации для повышения эффективности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Высокие потери в сетях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Несправедливое распределение EBITDA среди поставщиков ОРЭМ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Недостаточная конкуренция на рынке топлива. Ограниченный доступ к газотранспортной системе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∙       Структура генерирующих мощностей не полностью соответствует графикам потребления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6C120-ECFB-4E11-8A21-AA0A3D109B5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947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45659" y="4343400"/>
            <a:ext cx="6305265" cy="4114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Рассмотрим основные аспекты на сегодняшний момент, определяющие или влияющие на уровень конкуренции в текущей модели рынка. 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 точки зрения потребителя уровень конкуренции рынка электроэнергии (мощности) можно признать низким в силу следующих позиций: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 рынок не обеспечивает конкуренции за потребителя, достигнутого зарубежными рынками электрической энергии, так потребитель имеет существенные ограничения при выборе/смене поставщика электроэнергии 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выход на оптовый рынок, где более привлекательные ценовые условия для потребителя, сопряжен для потребителя с огромными финансовыми и временными затратами;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потребители, не являющиеся участниками оптового рынка, не имеют возможностей конкурентного влияния на поставщиков энергии и услуг, и  покупки энергии и услуг на открытых торговых площадках и др.;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крайне низкий уровень конкуренции на розничных рынках, где не оправдались надежды на эффективность конкурентной борьбы энергосбытовых компаний (далее – ЭСК) за потребителя, их стимулирования к внедрению механизмов снижения цен и роста качества обслуживания. Следует отметить, что потенциальные возможности снижения цен за счет конкуренции на розничном рынке весьма ограничены, поскольку уровень затрат ЭСК во много раз ниже затрат на генерацию и передачу электроэнергии.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Текущая модель рыночная модель отрасли предусматривает естественную монополию технологической инфраструктуры, в первую очередь электрических сетей. В аналогичных моделях рынка за рубежом государство за счет стимулирующих методов регулирования обеспечивает эффективное функционирование сектора и постепенное снижение электросетевой составляющей тарифа на электроэнергию для конечного потребителя,  а также </a:t>
            </a:r>
            <a:r>
              <a:rPr lang="ru-RU" sz="8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недискриминационный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доступ к сети. Анализ развития данного сектора в российской модели показывает: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несовершенство механизмов тарифного регулирования, и, как результат, неконтролируемый рост тарифов на передачу и распределение электрической энергии;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сложность процедур и высокая стоимость присоединения к сетям</a:t>
            </a:r>
            <a:r>
              <a:rPr lang="ru-RU" sz="8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Сроки доступа заявителей к электросетям  остаются весьма длительными (162 дня), несмотря на значительное улучшение этого показателя в 2013 году; </a:t>
            </a:r>
          </a:p>
          <a:p>
            <a:pPr lvl="0"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сохраняется система перекрестного субсидирования («перекрестка» между группами потребителей к настоящему моменту «упакована» в тарифе на передачу, но механизм ее ликвидации не обозначен), это существенно искажает рыночные сигналы и стимулы, как в текущем состоянии, так и при выработке стратегии развития отрасли.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Все это создает систему негативных сигналов для потребителя, варианты возможной реакции которого - сокращение потребления, повышение энергоэффективности или развитие собственной генерации. В последние 2-3 года промышленные и другие потребители стали активно «уходить» с рынка и ориентироваться на развитие локальных систем энергоснабжения (помимо высокой цены этому также способствуют ряд других факторов: невозможность оперативного технологического присоединения к сетям, недостаточное качество электроснабжения, требования законодательства по защите окружающей среды, согласно которому необходимо утилизировать попутный газ и др.). Это, в свою очередь, вызывает дополнительное снижение эффективности действующего рынка вследствие  относительного снижения объемов поставок и роста удельных издержек генерации и сетей ЕЭС России.</a:t>
            </a:r>
          </a:p>
          <a:p>
            <a:pPr>
              <a:spcBef>
                <a:spcPts val="0"/>
              </a:spcBef>
            </a:pPr>
            <a:r>
              <a:rPr lang="ru-RU" sz="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 формируется своего рода институциональная ловушка: чем активнее уходят потребители от снабжения централизованной электроэнергетикой, тем выше ценовая нагрузка на оставшихся покупателей, тем сильнее действуют негативные сигналы, заставляющие  сокращать потребление или создавать собственную систему электроснабжения. У распределенных энергосистем при этом возникают резервные мощности, эффективность использования которых очевидно невысока, а более оптимальным вариантом была бы совместная работа с централизованной электроэнергетической  системой, чтобы посредством экспортно-импортных поставок минимизировать  издержки. </a:t>
            </a:r>
          </a:p>
          <a:p>
            <a:pPr>
              <a:spcBef>
                <a:spcPts val="0"/>
              </a:spcBef>
            </a:pPr>
            <a:endParaRPr lang="ru-RU" sz="800" dirty="0" smtClean="0"/>
          </a:p>
          <a:p>
            <a:pPr>
              <a:spcBef>
                <a:spcPts val="0"/>
              </a:spcBef>
            </a:pPr>
            <a:endParaRPr lang="ru-RU" sz="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96C120-ECFB-4E11-8A21-AA0A3D109B5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808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38188"/>
            <a:ext cx="4914900" cy="3686175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481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9325" y="738188"/>
            <a:ext cx="4914900" cy="3686175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915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6F06EB5-6C58-4633-B8A5-8F5F0F2F229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0275" y="739775"/>
            <a:ext cx="4938713" cy="3703638"/>
          </a:xfrm>
          <a:ln/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1541" tIns="45770" rIns="91541" bIns="45770"/>
          <a:lstStyle/>
          <a:p>
            <a:pPr eaLnBrk="1" hangingPunct="1"/>
            <a:r>
              <a:rPr lang="ru-RU" altLang="ru-RU" smtClean="0"/>
              <a:t>Умный город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Умное Энергоснабжение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Умный дом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Умный потребитель</a:t>
            </a:r>
          </a:p>
          <a:p>
            <a:pPr eaLnBrk="1" hangingPunct="1">
              <a:buFontTx/>
              <a:buAutoNum type="arabicPeriod"/>
            </a:pPr>
            <a:r>
              <a:rPr lang="ru-RU" altLang="ru-RU" smtClean="0"/>
              <a:t>Умные услуги</a:t>
            </a:r>
          </a:p>
          <a:p>
            <a:pPr eaLnBrk="1" hangingPunct="1">
              <a:buFontTx/>
              <a:buAutoNum type="arabicPeriod"/>
            </a:pPr>
            <a:endParaRPr lang="ru-RU" altLang="ru-RU" smtClean="0"/>
          </a:p>
          <a:p>
            <a:pPr eaLnBrk="1" hangingPunct="1"/>
            <a:r>
              <a:rPr lang="ru-RU" altLang="ru-RU" smtClean="0"/>
              <a:t>Условия </a:t>
            </a:r>
          </a:p>
          <a:p>
            <a:pPr eaLnBrk="1" hangingPunct="1"/>
            <a:r>
              <a:rPr lang="ru-RU" altLang="ru-RU" smtClean="0"/>
              <a:t>Решение вопросов гибкого тарифа</a:t>
            </a:r>
          </a:p>
          <a:p>
            <a:pPr eaLnBrk="1" hangingPunct="1"/>
            <a:r>
              <a:rPr lang="ru-RU" altLang="ru-RU" smtClean="0"/>
              <a:t>Снятие разногласий между поставщиками энергии и производителями</a:t>
            </a:r>
            <a:endParaRPr lang="en-US" altLang="ru-RU" smtClean="0"/>
          </a:p>
          <a:p>
            <a:pPr eaLnBrk="1" hangingPunct="1"/>
            <a:r>
              <a:rPr lang="ru-RU" altLang="ru-RU" smtClean="0"/>
              <a:t>Интеграция между системами</a:t>
            </a:r>
          </a:p>
          <a:p>
            <a:pPr eaLnBrk="1" hangingPunct="1"/>
            <a:endParaRPr lang="ru-RU" altLang="ru-RU" smtClean="0"/>
          </a:p>
          <a:p>
            <a:pPr eaLnBrk="1" hangingPunct="1">
              <a:buFontTx/>
              <a:buAutoNum type="arabicPeriod"/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41" tIns="45770" rIns="91541" bIns="4577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07F35D3-D28A-4FAF-9DBA-8A9944771ADC}" type="slidenum">
              <a:rPr lang="ru-RU" altLang="ru-RU" sz="1200"/>
              <a:pPr algn="r" eaLnBrk="1" hangingPunct="1"/>
              <a:t>16</a:t>
            </a:fld>
            <a:endParaRPr lang="ru-RU" altLang="ru-RU" sz="1200"/>
          </a:p>
        </p:txBody>
      </p:sp>
    </p:spTree>
    <p:extLst>
      <p:ext uri="{BB962C8B-B14F-4D97-AF65-F5344CB8AC3E}">
        <p14:creationId xmlns="" xmlns:p14="http://schemas.microsoft.com/office/powerpoint/2010/main" val="2283187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70" tIns="45485" rIns="90970" bIns="45485" anchor="b"/>
          <a:lstStyle>
            <a:lvl1pPr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096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A562E38-C04B-4323-BA4C-A27043B5989F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29" tIns="45615" rIns="91229" bIns="45615" anchor="b"/>
          <a:lstStyle>
            <a:lvl1pPr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 defTabSz="9112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F42EA24-5206-4731-AD30-4B91B71353F5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57625" y="9339263"/>
            <a:ext cx="29495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655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533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25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97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69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413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95F1F5-34AD-4626-BB63-24E8A80D61D9}" type="slidenum">
              <a:rPr lang="ru-RU" altLang="ru-RU"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47738" y="738188"/>
            <a:ext cx="4914900" cy="3686175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130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9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90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BAD4635-DAED-46FD-96A9-DE5D13A1FB4E}" type="slidenum">
              <a:rPr lang="ru-RU" altLang="ru-RU" sz="1200">
                <a:cs typeface="Arial" panose="020B0604020202020204" pitchFamily="34" charset="0"/>
              </a:rPr>
              <a:pPr algn="r"/>
              <a:t>23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926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6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618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fld id="{65FF9DF8-A0AB-4A0F-B8DA-BCC5840C0C5D}" type="slidenum">
              <a:rPr lang="ru-RU" altLang="ru-RU" sz="1200">
                <a:cs typeface="Arial" panose="020B0604020202020204" pitchFamily="34" charset="0"/>
              </a:rPr>
              <a:pPr algn="r"/>
              <a:t>24</a:t>
            </a:fld>
            <a:endParaRPr lang="ru-RU" altLang="ru-RU" sz="12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866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2FE24-6B95-4448-B996-A5846762B236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3B506-B257-41AA-B955-67A3BB26E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789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4281C-B060-4121-9AD4-EDF9CB593DC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C10E4-5F1D-448B-9E8C-974327B88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2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58F8E-E0F7-4C63-B48F-83660057099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D9014-389A-4F54-BDEA-34DBAA6B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4753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717CA-5FC1-4C01-944B-B03A1FBDB153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D883A-9A9A-4780-8CAE-D817297FD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2625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D7F19-DF5C-4831-8D6B-4F9D1A4B3E5D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60C0-A01B-417D-A41F-CBAF96DCC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925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EC4F8-70C3-4654-A6F4-0FE8AB03620A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D0167-86ED-4B4B-9785-7B26732DF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0898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4EA95-1E0F-4C3C-8D74-838F81F2C905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1DBCE-6C86-4253-9969-BE3BB8AD8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7185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5C065-1B0D-43CC-A341-07553EC5F1F8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9D8F4-B48E-4803-A349-4FEC9960A1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3728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46C08-A44E-4899-A74A-7D2DB928CB51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20972-E9E0-4489-9731-73C261C2D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975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110DF-8CDB-41C9-B26C-72DD38A19FE7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4956B-F513-4E51-8504-EE0ABBA1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8575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3913-D48E-4817-B129-E5E0751EDA75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73728-FDAF-4E34-9A57-25DF87F6A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3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BF0C-4BB7-4899-BA7D-C7303A5444B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14A51-DC34-4694-9916-6207B9B1D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4037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7C350-FD7F-4EDB-9E5D-36285DF0976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3DAC6-707C-458A-B53A-2D176B90C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00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8A51B-9E69-45C0-8843-6954783262A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51B90-8F81-4793-8399-1980525B2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8582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DB1EA-8F36-4263-A129-A805962A47EE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9741-BF6E-4B80-8623-6F835CF8D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2965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4572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ru-RU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Высшая школа экономики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en-US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www.hse.ru</a:t>
            </a:r>
            <a:r>
              <a:rPr lang="ru-RU" altLang="ru-RU" sz="1000" b="0" smtClean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  <a:endParaRPr kumimoji="1" lang="ru-RU" altLang="ru-RU" sz="1000" b="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710899780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26EE-8D58-4651-90AD-965660FE3C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24829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960F89-4BCF-484C-867C-36E6EFD47A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237335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3CCDA4-FAA0-4AB8-B7C9-F735C8BD481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5089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878125-7ECB-441F-9F2E-9B9013DC29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67124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915BB-07AB-415A-99A4-A9F56B3299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61589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5B731-B5C2-491C-AA5D-16E3D733A0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968114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C85A1-34A5-472B-8758-4F064BDD06CB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DDA57-16D1-48AC-8507-CE5B5CF094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66588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641D3-374E-48AB-8060-C6D0DEB51F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236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10446-3365-4C79-9B11-4BC793200B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27263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7EEE9-EB4E-4664-9239-E51DCC6956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46176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41DB7-3962-4AA0-9FA9-9A41B43A6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70966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9AE50-9362-4A2A-8C43-E56EE01BEC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3876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2AB07D-0622-410B-86B8-AEC2D6E079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78657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E016D-CD31-4463-9108-E17D9767300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697466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503" y="1959418"/>
            <a:ext cx="8228996" cy="416682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/>
          </p:nvPr>
        </p:nvSpPr>
        <p:spPr>
          <a:xfrm>
            <a:off x="280627" y="1469557"/>
            <a:ext cx="8528424" cy="435432"/>
          </a:xfrm>
        </p:spPr>
        <p:txBody>
          <a:bodyPr/>
          <a:lstStyle>
            <a:lvl1pPr marL="260947" marR="0" indent="-260947" algn="l" defTabSz="69585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4"/>
          </p:nvPr>
        </p:nvSpPr>
        <p:spPr>
          <a:xfrm>
            <a:off x="117475" y="6546850"/>
            <a:ext cx="1412875" cy="257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82BB1-B1A9-4D82-B85C-FC40E97BE70A}" type="datetime1">
              <a:rPr lang="ru-RU"/>
              <a:pPr>
                <a:defRPr/>
              </a:pPr>
              <a:t>30.11.2022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CD8F8E0A-A705-4C53-B5CF-E3D3400A4F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52477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Высшая школа экономики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806237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62B81-4548-4BE2-872B-48EDA93C8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1181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47B28-5DC4-4175-BD8B-827402A3A5F1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049AE-991F-4209-AB6D-32A5F801B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34700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5ACBA-47BF-4276-9EBB-08EAE86B4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687829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07075-B4B3-4409-9861-F43A600B6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241994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5275-600A-482A-A077-FAB9A18900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257943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7A75A-99AA-4690-A524-901DEC82D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154339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2F28A-D4E1-40D2-B221-F720EEE99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014758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FFFFC-0C3F-43C8-898E-2C37E6A6F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88284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2D254-9C49-4BF7-95C6-25D793553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093861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A192-32AD-4782-AF8A-BF34556ED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45260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88795-CF99-4735-9BF7-771B465B7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235990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712B4-C49A-4696-B102-0DDDA2899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0936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B4FED-8512-4E68-96E4-727E14A5C340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1BF3-0351-4612-8AAB-F4E91F550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5547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2430C-0EC0-49DF-BF87-7E0D72CF7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406379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66752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Высшая школа экономики</a:t>
            </a: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 charset="-128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118142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62B81-4548-4BE2-872B-48EDA93C86D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89799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5ACBA-47BF-4276-9EBB-08EAE86B4F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74729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07075-B4B3-4409-9861-F43A600B6D3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677753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355275-600A-482A-A077-FAB9A18900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53704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17A75A-99AA-4690-A524-901DEC82D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47741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62F28A-D4E1-40D2-B221-F720EEE99F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101971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FFFFC-0C3F-43C8-898E-2C37E6A6F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8913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6EB6C-E8DD-4CE0-B3EF-F0DBC07E0C67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0ECCB-6798-46B8-9BE2-4C833502B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5414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B2D254-9C49-4BF7-95C6-25D79355378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8147230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A192-32AD-4782-AF8A-BF34556ED4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652941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88795-CF99-4735-9BF7-771B465B74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22972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712B4-C49A-4696-B102-0DDDA289913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399264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2430C-0EC0-49DF-BF87-7E0D72CF7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1781376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Рисунок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53373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 defTabSz="914400">
              <a:defRPr/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 defTabSz="914400">
              <a:defRPr/>
            </a:pP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9DE56A-23B7-4C00-8EF9-D27A672EC9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79120597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Высшая школа экономики</a:t>
            </a:r>
            <a:endParaRPr lang="ru-RU" sz="1000">
              <a:solidFill>
                <a:srgbClr val="FFFFFF"/>
              </a:solidFill>
              <a:latin typeface="Calibri" pitchFamily="34" charset="0"/>
              <a:ea typeface="ＭＳ Ｐゴシック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2689853263"/>
      </p:ext>
    </p:extLst>
  </p:cSld>
  <p:clrMapOvr>
    <a:masterClrMapping/>
  </p:clrMapOvr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36F0-03D8-41A9-8026-DFE2E200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6209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8F0-B440-4DCA-9EAF-86A0AD1D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354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3E4E7-D8A9-49FC-9875-2C8CCF8308B2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B0EB7-A8A1-4C12-A86D-FED9AE3DB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0947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CF81-A00D-4BCE-AB82-BA1B8AA6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8627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5461-6265-4A52-A11D-9B54E55A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2156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BF68-7B57-428E-8DB7-837A74A8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696246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CC8-3B25-4E17-B078-EBDDA429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306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82C1-3D82-407C-9A04-F3411594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325164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7FDD-3B27-4773-BCC3-9FD368AB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1947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DD2B-8A10-4965-BA1D-1760F3D2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3353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AB53-5E45-43D6-A640-FC48F90E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04795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CD0B-9252-4EAB-BC69-34E77F30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73628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8A1F-1CBE-4068-9350-5FC35901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78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16265-CD52-4B8D-AF89-5835A310B619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9D0E5-A64B-4863-B433-DCD9469CF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9469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484313"/>
            <a:ext cx="8569325" cy="4752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9E79-EE6C-4E3C-8416-5E4FD489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73943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71B7864-8F82-4AB2-B683-7175B46576C3}" type="datetime1">
              <a:rPr lang="ru-RU" b="1">
                <a:solidFill>
                  <a:srgbClr val="000000"/>
                </a:solidFill>
                <a:ea typeface="ＭＳ Ｐゴシック"/>
                <a:cs typeface="Arial" charset="0"/>
              </a:rPr>
              <a:pPr defTabSz="914400">
                <a:defRPr/>
              </a:pPr>
              <a:t>30.11.2022</a:t>
            </a:fld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4103-AF48-4400-AB4C-39684BDE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40087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Рисунок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 cstate="print"/>
          <a:srcRect l="30507" t="81493" r="39375" b="14566"/>
          <a:stretch>
            <a:fillRect/>
          </a:stretch>
        </p:blipFill>
        <p:spPr bwMode="auto">
          <a:xfrm>
            <a:off x="2987675" y="6497638"/>
            <a:ext cx="367188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403350" y="6508750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Высшая школа экономики</a:t>
            </a:r>
            <a:endParaRPr lang="ru-RU" sz="1000">
              <a:solidFill>
                <a:srgbClr val="FFFFFF"/>
              </a:solidFill>
              <a:latin typeface="Calibri" pitchFamily="34" charset="0"/>
              <a:ea typeface="ＭＳ Ｐゴシック"/>
              <a:cs typeface="Arial" charset="0"/>
            </a:endParaRPr>
          </a:p>
          <a:p>
            <a:pPr algn="ctr"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www.hse.ru</a:t>
            </a:r>
            <a:r>
              <a:rPr lang="ru-RU" sz="1000">
                <a:solidFill>
                  <a:srgbClr val="FFFFFF"/>
                </a:solidFill>
                <a:latin typeface="Calibri" pitchFamily="34" charset="0"/>
                <a:ea typeface="ＭＳ Ｐゴシック"/>
              </a:rPr>
              <a:t> </a:t>
            </a:r>
            <a:endParaRPr kumimoji="1" lang="ru-RU" sz="1000">
              <a:solidFill>
                <a:srgbClr val="FFFFFF"/>
              </a:solidFill>
              <a:latin typeface="Calibri" pitchFamily="34" charset="0"/>
              <a:ea typeface="ＭＳ Ｐゴシック"/>
            </a:endParaRPr>
          </a:p>
        </p:txBody>
      </p:sp>
      <p:sp>
        <p:nvSpPr>
          <p:cNvPr id="348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16113"/>
            <a:ext cx="7772400" cy="1470025"/>
          </a:xfrm>
        </p:spPr>
        <p:txBody>
          <a:bodyPr/>
          <a:lstStyle>
            <a:lvl1pPr algn="ctr">
              <a:defRPr>
                <a:solidFill>
                  <a:srgbClr val="000066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7188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1902435018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36F0-03D8-41A9-8026-DFE2E20007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91487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28F0-B440-4DCA-9EAF-86A0AD1D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79220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420846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6150" y="1484313"/>
            <a:ext cx="4208463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CF81-A00D-4BCE-AB82-BA1B8AA65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52574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E5461-6265-4A52-A11D-9B54E55A3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585835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BF68-7B57-428E-8DB7-837A74A8E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1132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20CC8-3B25-4E17-B078-EBDDA429C0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11892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782C1-3D82-407C-9A04-F34115949A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33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6EC67-E84F-471C-AE90-29257CD40C4C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7810D-F7C5-4DF6-A7F1-F94D4EA9A8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52491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67FDD-3B27-4773-BCC3-9FD368AB01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638457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9DD2B-8A10-4965-BA1D-1760F3D2D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462252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23075" y="115888"/>
            <a:ext cx="2141538" cy="6121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95288" y="115888"/>
            <a:ext cx="6275387" cy="6121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4AB53-5E45-43D6-A640-FC48F90EB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69897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288" y="1484313"/>
            <a:ext cx="4208462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756150" y="1484313"/>
            <a:ext cx="4208463" cy="2300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95288" y="3937000"/>
            <a:ext cx="4208462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56150" y="3937000"/>
            <a:ext cx="4208463" cy="2300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6CD0B-9252-4EAB-BC69-34E77F30B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88747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E8A1F-1CBE-4068-9350-5FC359011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815255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6375" y="115888"/>
            <a:ext cx="7488238" cy="10096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395288" y="1484313"/>
            <a:ext cx="8569325" cy="475297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39E79-EE6C-4E3C-8416-5E4FD489A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423758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1"/>
            <a:ext cx="404446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fld id="{171B7864-8F82-4AB2-B683-7175B46576C3}" type="datetime1">
              <a:rPr lang="ru-RU" b="1">
                <a:solidFill>
                  <a:srgbClr val="000000"/>
                </a:solidFill>
                <a:ea typeface="ＭＳ Ｐゴシック"/>
                <a:cs typeface="Arial" charset="0"/>
              </a:rPr>
              <a:pPr defTabSz="914400">
                <a:defRPr/>
              </a:pPr>
              <a:t>30.11.2022</a:t>
            </a:fld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>
              <a:defRPr/>
            </a:pPr>
            <a:endParaRPr lang="ru-RU" b="1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F4103-AF48-4400-AB4C-39684BDED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83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53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2BC14A3-6D27-4307-9E31-E43344D0AAD6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558FE11-40B2-44DE-B991-1FE530EF2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4B2B2372-EC67-4C79-A703-2C148CE68501}" type="datetime1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6B4A3A4C-F5F4-4DF0-952F-D811661C0D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39BD5878-8CBD-4AB5-9CD9-FB6E5B7FF1DC}" type="slidenum">
              <a:rPr lang="ru-RU" altLang="ru-RU" b="1" smtClean="0">
                <a:ea typeface="MS PGothic" panose="020B0600070205080204" pitchFamily="34" charset="-128"/>
              </a:rPr>
              <a:pPr defTabSz="914400"/>
              <a:t>‹#›</a:t>
            </a:fld>
            <a:endParaRPr lang="ru-RU" altLang="ru-RU" b="1" smtClean="0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376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812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MS PGothic" panose="020B0600070205080204" pitchFamily="34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BA4044A4-3686-49FA-97C1-C990AC038529}" type="slidenum">
              <a:rPr lang="ru-RU" altLang="ru-RU" b="1" smtClean="0"/>
              <a:pPr defTabSz="914400"/>
              <a:t>‹#›</a:t>
            </a:fld>
            <a:endParaRPr lang="ru-RU" altLang="ru-RU" b="1" smtClean="0"/>
          </a:p>
        </p:txBody>
      </p:sp>
    </p:spTree>
    <p:extLst>
      <p:ext uri="{BB962C8B-B14F-4D97-AF65-F5344CB8AC3E}">
        <p14:creationId xmlns="" xmlns:p14="http://schemas.microsoft.com/office/powerpoint/2010/main" val="243096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ru-RU" altLang="ru-RU" smtClean="0"/>
              <a:t>заголовка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anose="020F0502020204030204" pitchFamily="34" charset="0"/>
              </a:defRPr>
            </a:lvl1pPr>
          </a:lstStyle>
          <a:p>
            <a:pPr defTabSz="914400"/>
            <a:fld id="{BA4044A4-3686-49FA-97C1-C990AC038529}" type="slidenum">
              <a:rPr lang="ru-RU" altLang="ru-RU" b="1" smtClean="0"/>
              <a:pPr defTabSz="914400"/>
              <a:t>‹#›</a:t>
            </a:fld>
            <a:endParaRPr lang="ru-RU" altLang="ru-RU" b="1" smtClean="0"/>
          </a:p>
        </p:txBody>
      </p:sp>
    </p:spTree>
    <p:extLst>
      <p:ext uri="{BB962C8B-B14F-4D97-AF65-F5344CB8AC3E}">
        <p14:creationId xmlns="" xmlns:p14="http://schemas.microsoft.com/office/powerpoint/2010/main" val="391808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ＭＳ Ｐゴシック" charset="-128"/>
          <a:cs typeface="ＭＳ Ｐゴシック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  <a:ea typeface="ＭＳ Ｐゴシック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3200">
          <a:solidFill>
            <a:srgbClr val="336699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800">
          <a:solidFill>
            <a:srgbClr val="336699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400">
          <a:solidFill>
            <a:srgbClr val="336699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anose="05000000000000000000" pitchFamily="2" charset="2"/>
        <a:buChar char="Ø"/>
        <a:defRPr sz="2000">
          <a:solidFill>
            <a:srgbClr val="336699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  <a:cs typeface="+mn-cs"/>
              </a:defRPr>
            </a:lvl1pPr>
          </a:lstStyle>
          <a:p>
            <a:pPr defTabSz="914400">
              <a:defRPr/>
            </a:pPr>
            <a:fld id="{B4291AE1-26F9-4439-A393-4F36A21B48E1}" type="slidenum">
              <a:rPr lang="ru-RU" b="1">
                <a:ea typeface="ＭＳ Ｐゴシック"/>
              </a:rPr>
              <a:pPr defTabSz="914400">
                <a:defRPr/>
              </a:pPr>
              <a:t>‹#›</a:t>
            </a:fld>
            <a:endParaRPr lang="ru-RU" b="1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14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/>
          <p:cNvPicPr>
            <a:picLocks noChangeAspect="1" noChangeArrowheads="1"/>
          </p:cNvPicPr>
          <p:nvPr/>
        </p:nvPicPr>
        <p:blipFill>
          <a:blip r:embed="rId17" cstate="print"/>
          <a:srcRect l="25404" t="15451" r="8450" b="184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15888"/>
            <a:ext cx="7488238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</a:t>
            </a:r>
            <a:r>
              <a:rPr lang="en-US" smtClean="0"/>
              <a:t/>
            </a:r>
            <a:br>
              <a:rPr lang="en-US" smtClean="0"/>
            </a:br>
            <a:r>
              <a:rPr lang="ru-RU" smtClean="0"/>
              <a:t>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84313"/>
            <a:ext cx="85693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16913" y="6508750"/>
            <a:ext cx="6477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66"/>
                </a:solidFill>
                <a:latin typeface="Calibri" pitchFamily="34" charset="0"/>
                <a:cs typeface="+mn-cs"/>
              </a:defRPr>
            </a:lvl1pPr>
          </a:lstStyle>
          <a:p>
            <a:pPr defTabSz="914400">
              <a:defRPr/>
            </a:pPr>
            <a:fld id="{B4291AE1-26F9-4439-A393-4F36A21B48E1}" type="slidenum">
              <a:rPr lang="ru-RU" b="1">
                <a:ea typeface="ＭＳ Ｐゴシック"/>
              </a:rPr>
              <a:pPr defTabSz="914400">
                <a:defRPr/>
              </a:pPr>
              <a:t>‹#›</a:t>
            </a:fld>
            <a:endParaRPr lang="ru-RU" b="1">
              <a:ea typeface="ＭＳ Ｐゴシック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84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</p:sldLayoutIdLst>
  <p:hf hd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3200">
          <a:solidFill>
            <a:srgbClr val="3366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800">
          <a:solidFill>
            <a:srgbClr val="3366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400">
          <a:solidFill>
            <a:srgbClr val="3366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Font typeface="Wingdings" pitchFamily="2" charset="2"/>
        <a:buChar char="Ø"/>
        <a:defRPr sz="2000">
          <a:solidFill>
            <a:srgbClr val="3366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66"/>
        </a:buClr>
        <a:buSzPct val="80000"/>
        <a:buChar char="•"/>
        <a:defRPr sz="2000">
          <a:solidFill>
            <a:srgbClr val="00006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jpeg"/><Relationship Id="rId11" Type="http://schemas.openxmlformats.org/officeDocument/2006/relationships/hyperlink" Target="http://img-fotki.yandex.ru/get/7/kampenhout.0/0_3d36_2d92e3c3_XL" TargetMode="External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file:///\\images.yandex.ru\yandsearch%3fp=1&amp;text=%25D1%2584%25D0%25BB%25D0%25B0%25D0%25B3%20%25D1%2580%25D0%25BE%25D1%2581%25D1%2581%25D0%25B8%25D0%25B8&amp;img_url=grafikos.ru\uploads\posts\2009-05\thumbs\1242356040_1242323649_russia_static_free_600.jpg&amp;rpt=simage" TargetMode="External"/><Relationship Id="rId7" Type="http://schemas.openxmlformats.org/officeDocument/2006/relationships/hyperlink" Target="http://www.beststuff.com/images/articles/050809a6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8.jpeg"/><Relationship Id="rId5" Type="http://schemas.openxmlformats.org/officeDocument/2006/relationships/hyperlink" Target="http://www.krinner-sib.ru/spaw2/uploads/images/innovate.jpg" TargetMode="External"/><Relationship Id="rId4" Type="http://schemas.openxmlformats.org/officeDocument/2006/relationships/image" Target="../media/image27.jpeg"/><Relationship Id="rId9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ndreichik.my1.ru/_ph/1/808730714.jp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94217" y="487680"/>
            <a:ext cx="3091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Введение в специальность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9006" y="64886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242316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9360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Инновационное развитие российской энергетики: проблемы и механизмы</a:t>
            </a:r>
            <a:endParaRPr lang="ru-RU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33357"/>
            <a:ext cx="8569325" cy="511175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223" y="228600"/>
            <a:ext cx="8229600" cy="706437"/>
          </a:xfrm>
        </p:spPr>
        <p:txBody>
          <a:bodyPr/>
          <a:lstStyle/>
          <a:p>
            <a:pPr algn="ctr"/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Заинтересованные стороны в развитии концепции </a:t>
            </a:r>
            <a:r>
              <a:rPr lang="en-US" altLang="zh-CN" sz="28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в США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0505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526CB9-C032-4371-A064-B18F68F94A80}" type="slidenum">
              <a:rPr lang="ru-RU" altLang="ru-RU"/>
              <a:pPr>
                <a:defRPr/>
              </a:pPr>
              <a:t>11</a:t>
            </a:fld>
            <a:endParaRPr lang="ru-RU" altLang="ru-RU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00" t="28596" r="10429" b="14844"/>
          <a:stretch>
            <a:fillRect/>
          </a:stretch>
        </p:blipFill>
        <p:spPr bwMode="auto">
          <a:xfrm>
            <a:off x="0" y="1389424"/>
            <a:ext cx="9144000" cy="49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47650"/>
            <a:ext cx="9144000" cy="836613"/>
          </a:xfrm>
          <a:noFill/>
        </p:spPr>
        <p:txBody>
          <a:bodyPr/>
          <a:lstStyle/>
          <a:p>
            <a:pPr algn="ctr" eaLnBrk="1" hangingPunct="1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 технологического базиса концепции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2437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6EE-8D58-4651-90AD-965660FE3C48}" type="slidenum">
              <a:rPr lang="ru-RU" altLang="ru-RU" smtClean="0"/>
              <a:pPr/>
              <a:t>12</a:t>
            </a:fld>
            <a:endParaRPr lang="ru-RU" altLang="ru-RU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293812"/>
            <a:ext cx="8786813" cy="521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247650"/>
            <a:ext cx="7488238" cy="1009650"/>
          </a:xfrm>
        </p:spPr>
        <p:txBody>
          <a:bodyPr/>
          <a:lstStyle/>
          <a:p>
            <a:pPr algn="ctr"/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</a:t>
            </a:r>
            <a:r>
              <a:rPr lang="en-US" altLang="zh-CN" sz="2800" b="0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</a:t>
            </a:r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, применяющиеся сегодня</a:t>
            </a:r>
            <a:b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  <a:t> и планирующиеся  в ближайшие пять лет</a:t>
            </a:r>
            <a:br>
              <a:rPr lang="ru-RU" altLang="zh-CN" sz="28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056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E689E3-FF49-47D5-BC3A-FB2C952AD443}" type="slidenum">
              <a:rPr lang="ru-RU" altLang="ru-RU">
                <a:solidFill>
                  <a:srgbClr val="000066"/>
                </a:solidFill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Group 5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15210710"/>
              </p:ext>
            </p:extLst>
          </p:nvPr>
        </p:nvGraphicFramePr>
        <p:xfrm>
          <a:off x="250825" y="1341438"/>
          <a:ext cx="8642350" cy="4927600"/>
        </p:xfrm>
        <a:graphic>
          <a:graphicData uri="http://schemas.openxmlformats.org/drawingml/2006/table">
            <a:tbl>
              <a:tblPr/>
              <a:tblGrid>
                <a:gridCol w="2952750"/>
                <a:gridCol w="3097213"/>
                <a:gridCol w="259238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Параметр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Традиционная энергосистема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Интеллектуальная энергосистема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Коммуникация с потребителем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Отсутствует либо односторонняя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Двухсторонняя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9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Взаимодействие с потребителем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Ограничено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Основа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Тип измерений параметров системы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Электромеханический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Цифровой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Скорость получения информации о состоянии системы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 в 4 с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 и более раз в секунду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Эксплуатация и техобслуживание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Трудоемкая диагностика оборудования с выводом из работы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Удаленный мониторинг 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Обеспечение энергоснабжения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Централизованная генерация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Централизованная и распределенная генерация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Контроль потока энергии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Ограниченный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Всеобъемлющий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Надежность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Склонность к отказам и авариям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Адаптивная защита и секционирование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Восстановление нормального режима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Ручное, действиями персонала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Самовосстановление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9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Топология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Радиальная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Сетевая</a:t>
                      </a:r>
                    </a:p>
                  </a:txBody>
                  <a:tcPr marL="42333" marR="423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46" name="Заголовок 1"/>
          <p:cNvSpPr>
            <a:spLocks noGrp="1"/>
          </p:cNvSpPr>
          <p:nvPr>
            <p:ph type="title"/>
          </p:nvPr>
        </p:nvSpPr>
        <p:spPr>
          <a:xfrm>
            <a:off x="828675" y="76200"/>
            <a:ext cx="7488238" cy="100965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Сравнительная характеристика традиционной и интеллектуальной энергосистем</a:t>
            </a:r>
          </a:p>
        </p:txBody>
      </p:sp>
    </p:spTree>
    <p:extLst>
      <p:ext uri="{BB962C8B-B14F-4D97-AF65-F5344CB8AC3E}">
        <p14:creationId xmlns="" xmlns:p14="http://schemas.microsoft.com/office/powerpoint/2010/main" val="4056816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4577310"/>
              </p:ext>
            </p:extLst>
          </p:nvPr>
        </p:nvGraphicFramePr>
        <p:xfrm>
          <a:off x="457200" y="1724025"/>
          <a:ext cx="8229600" cy="4360863"/>
        </p:xfrm>
        <a:graphic>
          <a:graphicData uri="http://schemas.openxmlformats.org/drawingml/2006/table">
            <a:tbl>
              <a:tblPr/>
              <a:tblGrid>
                <a:gridCol w="2386013"/>
                <a:gridCol w="3100387"/>
                <a:gridCol w="2743200"/>
              </a:tblGrid>
              <a:tr h="676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Энергосистема сегодня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Источник эффекта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Энергосистема на базе концепции </a:t>
                      </a:r>
                      <a:r>
                        <a:rPr kumimoji="0" lang="en-US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Smart Grid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57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Менее </a:t>
                      </a:r>
                      <a:r>
                        <a:rPr kumimoji="0" lang="en-US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  <a:endParaRPr kumimoji="0" lang="ru-RU" alt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Доля используемых возобновляемых источников энергии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Более 30%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Менее 1%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генерации потребителей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Более 10%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8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активов магистральных сетей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использования активов распределительных сетей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4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Уровень участия потребителя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90%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76200"/>
            <a:ext cx="8229600" cy="114300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Ожидаемые преимущества от реализации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(США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7" y="252991"/>
            <a:ext cx="8075613" cy="490537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от внедрения энергосистемы на базе </a:t>
            </a: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концепции </a:t>
            </a:r>
            <a:r>
              <a:rPr lang="en-US" altLang="zh-CN" sz="28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</a:t>
            </a:r>
            <a:r>
              <a:rPr lang="en-US" altLang="zh-CN" sz="2800" b="0" dirty="0" smtClean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Grid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8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25264412"/>
              </p:ext>
            </p:extLst>
          </p:nvPr>
        </p:nvGraphicFramePr>
        <p:xfrm>
          <a:off x="0" y="1266825"/>
          <a:ext cx="9144000" cy="5094288"/>
        </p:xfrm>
        <a:graphic>
          <a:graphicData uri="http://schemas.openxmlformats.org/presentationml/2006/ole">
            <p:oleObj spid="_x0000_s5153" name="Точечный рисунок" r:id="rId3" imgW="9285714" imgH="5904762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8520986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D19898-A77E-4BB1-8D8D-EC6BF21119CA}" type="slidenum">
              <a:rPr lang="ru-RU" altLang="ru-RU"/>
              <a:pPr>
                <a:defRPr/>
              </a:pPr>
              <a:t>16</a:t>
            </a:fld>
            <a:endParaRPr lang="ru-RU" altLang="ru-RU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69888" y="3721100"/>
            <a:ext cx="1428750" cy="7731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>
                    <a:alpha val="99000"/>
                  </a:srgb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itchFamily="34" charset="0"/>
              <a:buNone/>
              <a:defRPr/>
            </a:pPr>
            <a:r>
              <a:rPr lang="ru-RU" sz="1600" dirty="0" smtClean="0"/>
              <a:t>Умное энергоснаб-жение</a:t>
            </a:r>
          </a:p>
        </p:txBody>
      </p:sp>
      <p:grpSp>
        <p:nvGrpSpPr>
          <p:cNvPr id="33798" name="Group 23"/>
          <p:cNvGrpSpPr>
            <a:grpSpLocks/>
          </p:cNvGrpSpPr>
          <p:nvPr/>
        </p:nvGrpSpPr>
        <p:grpSpPr bwMode="auto">
          <a:xfrm>
            <a:off x="2143125" y="3071813"/>
            <a:ext cx="3948113" cy="3582987"/>
            <a:chOff x="2803808" y="3322220"/>
            <a:chExt cx="1855634" cy="1596646"/>
          </a:xfrm>
        </p:grpSpPr>
        <p:sp>
          <p:nvSpPr>
            <p:cNvPr id="33817" name="Rectangle 3"/>
            <p:cNvSpPr txBox="1">
              <a:spLocks noChangeArrowheads="1"/>
            </p:cNvSpPr>
            <p:nvPr/>
          </p:nvSpPr>
          <p:spPr bwMode="auto">
            <a:xfrm>
              <a:off x="3139580" y="4531820"/>
              <a:ext cx="1428651" cy="387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>
                <a:spcAft>
                  <a:spcPts val="1200"/>
                </a:spcAft>
                <a:buFont typeface="Arial" panose="020B0604020202020204" pitchFamily="34" charset="0"/>
                <a:buNone/>
              </a:pPr>
              <a:r>
                <a:rPr lang="ru-RU" altLang="ru-RU" sz="1600">
                  <a:solidFill>
                    <a:srgbClr val="002060"/>
                  </a:solidFill>
                  <a:latin typeface="Arial" panose="020B0604020202020204" pitchFamily="34" charset="0"/>
                </a:rPr>
                <a:t>Умный дом</a:t>
              </a:r>
            </a:p>
          </p:txBody>
        </p:sp>
        <p:pic>
          <p:nvPicPr>
            <p:cNvPr id="33818" name="Picture 3" descr="D:\Документы\Умные сети\картинки\умный дом-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3808" y="3322220"/>
              <a:ext cx="1855634" cy="12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799" name="Group 22"/>
          <p:cNvGrpSpPr>
            <a:grpSpLocks/>
          </p:cNvGrpSpPr>
          <p:nvPr/>
        </p:nvGrpSpPr>
        <p:grpSpPr bwMode="auto">
          <a:xfrm>
            <a:off x="2430463" y="1454726"/>
            <a:ext cx="2374961" cy="1188263"/>
            <a:chOff x="3270100" y="776666"/>
            <a:chExt cx="1733948" cy="1800200"/>
          </a:xfrm>
        </p:grpSpPr>
        <p:pic>
          <p:nvPicPr>
            <p:cNvPr id="33815" name="Picture 5" descr="D:\Документы\Умные сети\картинки\город- умн-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8241" y="836712"/>
              <a:ext cx="1538861" cy="153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816" name="Oval 9"/>
            <p:cNvSpPr>
              <a:spLocks noChangeArrowheads="1"/>
            </p:cNvSpPr>
            <p:nvPr/>
          </p:nvSpPr>
          <p:spPr bwMode="auto">
            <a:xfrm>
              <a:off x="3270100" y="776666"/>
              <a:ext cx="1733948" cy="1800200"/>
            </a:xfrm>
            <a:prstGeom prst="ellips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400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anose="05000000000000000000" pitchFamily="2" charset="2"/>
                <a:buBlip>
                  <a:blip r:embed="rId3"/>
                </a:buBlip>
                <a:defRPr sz="2000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>
                <a:latin typeface="Arial" panose="020B0604020202020204" pitchFamily="34" charset="0"/>
              </a:endParaRPr>
            </a:p>
          </p:txBody>
        </p:sp>
      </p:grpSp>
      <p:pic>
        <p:nvPicPr>
          <p:cNvPr id="33800" name="Picture 8" descr="http://img1.liveinternet.ru/images/foto/b/3/465/2221465/f_119895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2174875"/>
            <a:ext cx="1668463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01" name="Straight Arrow Connector 18"/>
          <p:cNvCxnSpPr>
            <a:cxnSpLocks noChangeShapeType="1"/>
            <a:stCxn id="33816" idx="3"/>
            <a:endCxn id="33802" idx="0"/>
          </p:cNvCxnSpPr>
          <p:nvPr/>
        </p:nvCxnSpPr>
        <p:spPr bwMode="auto">
          <a:xfrm flipH="1" flipV="1">
            <a:off x="1084263" y="2000250"/>
            <a:ext cx="1694005" cy="46872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802" name="Flowchart: Alternate Process 19"/>
          <p:cNvSpPr>
            <a:spLocks noChangeArrowheads="1"/>
          </p:cNvSpPr>
          <p:nvPr/>
        </p:nvSpPr>
        <p:spPr bwMode="auto">
          <a:xfrm>
            <a:off x="214313" y="2000250"/>
            <a:ext cx="1739900" cy="4214813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cxnSp>
        <p:nvCxnSpPr>
          <p:cNvPr id="33803" name="Straight Arrow Connector 25"/>
          <p:cNvCxnSpPr>
            <a:cxnSpLocks noChangeShapeType="1"/>
            <a:stCxn id="33816" idx="4"/>
            <a:endCxn id="33811" idx="0"/>
          </p:cNvCxnSpPr>
          <p:nvPr/>
        </p:nvCxnSpPr>
        <p:spPr bwMode="auto">
          <a:xfrm>
            <a:off x="3617944" y="2642989"/>
            <a:ext cx="554007" cy="143074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3804" name="Picture 11" descr="D:\Документы\Умные сети\картинки\767_27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957" y="1424470"/>
            <a:ext cx="7937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2" descr="D:\Документы\Умные сети\картинки\pokupate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688" y="1426862"/>
            <a:ext cx="94138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3" descr="D:\Документы\Умные сети\картинки\customer_scr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895" y="2110774"/>
            <a:ext cx="1801812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3963988"/>
            <a:ext cx="10890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8" name="Rectangle 3"/>
          <p:cNvSpPr txBox="1">
            <a:spLocks noChangeArrowheads="1"/>
          </p:cNvSpPr>
          <p:nvPr/>
        </p:nvSpPr>
        <p:spPr bwMode="auto">
          <a:xfrm>
            <a:off x="6643688" y="5108575"/>
            <a:ext cx="2143125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anose="020B0604020202020204" pitchFamily="34" charset="0"/>
              </a:rPr>
              <a:t>Умный потребитель</a:t>
            </a:r>
          </a:p>
        </p:txBody>
      </p:sp>
      <p:sp>
        <p:nvSpPr>
          <p:cNvPr id="33809" name="Rectangle 3"/>
          <p:cNvSpPr txBox="1">
            <a:spLocks noChangeArrowheads="1"/>
          </p:cNvSpPr>
          <p:nvPr/>
        </p:nvSpPr>
        <p:spPr bwMode="auto">
          <a:xfrm>
            <a:off x="6715125" y="3357563"/>
            <a:ext cx="1563688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ru-RU" altLang="ru-RU" sz="1600">
                <a:solidFill>
                  <a:srgbClr val="002060"/>
                </a:solidFill>
                <a:latin typeface="Arial" panose="020B0604020202020204" pitchFamily="34" charset="0"/>
              </a:rPr>
              <a:t>Умные услуги</a:t>
            </a:r>
          </a:p>
        </p:txBody>
      </p:sp>
      <p:cxnSp>
        <p:nvCxnSpPr>
          <p:cNvPr id="33810" name="Straight Arrow Connector 28"/>
          <p:cNvCxnSpPr>
            <a:cxnSpLocks noChangeShapeType="1"/>
            <a:stCxn id="33816" idx="5"/>
          </p:cNvCxnSpPr>
          <p:nvPr/>
        </p:nvCxnSpPr>
        <p:spPr bwMode="auto">
          <a:xfrm>
            <a:off x="4457619" y="2468972"/>
            <a:ext cx="2289256" cy="2340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3811" name="Flowchart: Alternate Process 29"/>
          <p:cNvSpPr>
            <a:spLocks noChangeArrowheads="1"/>
          </p:cNvSpPr>
          <p:nvPr/>
        </p:nvSpPr>
        <p:spPr bwMode="auto">
          <a:xfrm>
            <a:off x="2128838" y="2786063"/>
            <a:ext cx="4086225" cy="3429000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33812" name="Rectangle 3"/>
          <p:cNvSpPr txBox="1">
            <a:spLocks noChangeArrowheads="1"/>
          </p:cNvSpPr>
          <p:nvPr/>
        </p:nvSpPr>
        <p:spPr bwMode="auto">
          <a:xfrm>
            <a:off x="692150" y="1196975"/>
            <a:ext cx="156368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panose="020B0604020202020204" pitchFamily="34" charset="0"/>
              <a:buNone/>
            </a:pPr>
            <a:endParaRPr lang="ru-RU" altLang="ru-RU" sz="16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3813" name="Flowchart: Alternate Process 29"/>
          <p:cNvSpPr>
            <a:spLocks noChangeArrowheads="1"/>
          </p:cNvSpPr>
          <p:nvPr/>
        </p:nvSpPr>
        <p:spPr bwMode="auto">
          <a:xfrm>
            <a:off x="6500814" y="1292225"/>
            <a:ext cx="2286000" cy="4922838"/>
          </a:xfrm>
          <a:prstGeom prst="flowChartAlternateProcess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33814" name="Picture 4" descr="Картинка 6 из 44817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733925"/>
            <a:ext cx="17145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795" name="Заголовок 2"/>
          <p:cNvSpPr>
            <a:spLocks noGrp="1"/>
          </p:cNvSpPr>
          <p:nvPr>
            <p:ph type="title" idx="4294967295"/>
          </p:nvPr>
        </p:nvSpPr>
        <p:spPr>
          <a:xfrm>
            <a:off x="1386513" y="133350"/>
            <a:ext cx="6572250" cy="928688"/>
          </a:xfrm>
        </p:spPr>
        <p:txBody>
          <a:bodyPr/>
          <a:lstStyle/>
          <a:p>
            <a:pPr algn="ctr" eaLnBrk="1" hangingPunct="1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Концепция «Умный» город</a:t>
            </a:r>
          </a:p>
        </p:txBody>
      </p:sp>
    </p:spTree>
    <p:extLst>
      <p:ext uri="{BB962C8B-B14F-4D97-AF65-F5344CB8AC3E}">
        <p14:creationId xmlns="" xmlns:p14="http://schemas.microsoft.com/office/powerpoint/2010/main" val="3917215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E1DC60-CBCF-4220-83D9-39BE5101D3E6}" type="slidenum">
              <a:rPr lang="ru-RU" altLang="ru-RU"/>
              <a:pPr>
                <a:defRPr/>
              </a:pPr>
              <a:t>17</a:t>
            </a:fld>
            <a:endParaRPr lang="ru-RU" altLang="ru-RU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" y="1344974"/>
            <a:ext cx="9144000" cy="4957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93518" y="5707677"/>
            <a:ext cx="1619250" cy="6921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8243888" y="5746715"/>
            <a:ext cx="649287" cy="431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1835150" y="6029435"/>
            <a:ext cx="4659168" cy="3603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5" name="Заголовок 1"/>
          <p:cNvSpPr>
            <a:spLocks/>
          </p:cNvSpPr>
          <p:nvPr/>
        </p:nvSpPr>
        <p:spPr bwMode="auto">
          <a:xfrm>
            <a:off x="179388" y="190500"/>
            <a:ext cx="87852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«Умный» дом как составляющая </a:t>
            </a:r>
            <a:b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концепции «умного» города</a:t>
            </a:r>
          </a:p>
        </p:txBody>
      </p:sp>
    </p:spTree>
    <p:extLst>
      <p:ext uri="{BB962C8B-B14F-4D97-AF65-F5344CB8AC3E}">
        <p14:creationId xmlns="" xmlns:p14="http://schemas.microsoft.com/office/powerpoint/2010/main" val="3515223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45B731-B5C2-491C-AA5D-16E3D733A092}" type="slidenum">
              <a:rPr lang="ru-RU" altLang="ru-RU" smtClean="0"/>
              <a:pPr/>
              <a:t>18</a:t>
            </a:fld>
            <a:endParaRPr lang="ru-RU" alt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75" y="1579418"/>
            <a:ext cx="8208214" cy="4797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1777134" y="400050"/>
            <a:ext cx="5997575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  <a:ea typeface="MS PGothic" panose="020B0600070205080204" pitchFamily="34" charset="-128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defTabSz="914400" eaLnBrk="1" hangingPunct="1"/>
            <a:r>
              <a:rPr lang="ru-RU" altLang="ru-RU" sz="2800" b="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Уровни реализации «Умной Сети»</a:t>
            </a:r>
          </a:p>
        </p:txBody>
      </p:sp>
    </p:spTree>
    <p:extLst>
      <p:ext uri="{BB962C8B-B14F-4D97-AF65-F5344CB8AC3E}">
        <p14:creationId xmlns="" xmlns:p14="http://schemas.microsoft.com/office/powerpoint/2010/main" val="2454066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259183" y="1484910"/>
            <a:ext cx="2892033" cy="653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Государство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88307" y="5699998"/>
            <a:ext cx="2893552" cy="756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 sz="1200" b="1" dirty="0" smtClean="0">
              <a:solidFill>
                <a:schemeClr val="bg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Генерирующие компании, Системный оператор, </a:t>
            </a:r>
          </a:p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Сбытовые компании</a:t>
            </a:r>
          </a:p>
          <a:p>
            <a:pPr algn="ctr" eaLnBrk="1" hangingPunct="1">
              <a:defRPr/>
            </a:pPr>
            <a:endParaRPr lang="ru-RU" altLang="ru-RU" sz="1200" b="1" dirty="0" smtClean="0">
              <a:solidFill>
                <a:schemeClr val="bg1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59185" y="2322125"/>
            <a:ext cx="2892033" cy="6531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ОАО «Россети» -Федеральная сетевая компания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184" y="3124363"/>
            <a:ext cx="2892033" cy="653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ОАО «Россети» -  МРСК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76098" y="1332098"/>
            <a:ext cx="5267902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Анализирует возможности развития электроэнергетики на базе концепции </a:t>
            </a:r>
            <a:r>
              <a:rPr lang="en-US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 отдельные положения включены в Энергетическую стратегию России до 2030 года. Инициирована технологическая платформа «Интеллектуальная энергетическая система России»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76098" y="5685505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Участвуют в инициативах ФСК и МРСК Холдингах, а также технологической платформе «ИЭС»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76098" y="2346613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Инициировала разработку концепции «Интеллектуальная энергетическая система с активно-адаптивной сетью», серия пилотов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876098" y="3111531"/>
            <a:ext cx="5267902" cy="71200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Реализуют отдельные точечные проекты: «умный» город и интеллектуальные системы учета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876098" y="3952142"/>
            <a:ext cx="5267902" cy="89000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Самые активные участники: активно развивают свое присутствие на российском рынке путем реализации имеющихся технологий, проводят конференции и обучающие семинары по продвижению своих продуктов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59184" y="3926602"/>
            <a:ext cx="2892034" cy="88869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Зарубежные компании – производители энергетических и информационных технологий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88307" y="4877067"/>
            <a:ext cx="2892033" cy="7133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2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Российские компании – производители энергетических и информационных технологий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876098" y="4937273"/>
            <a:ext cx="5267902" cy="65310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4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Минимальное участие – отдельные компании </a:t>
            </a:r>
          </a:p>
        </p:txBody>
      </p:sp>
      <p:sp>
        <p:nvSpPr>
          <p:cNvPr id="39975" name="AutoShape 39"/>
          <p:cNvSpPr>
            <a:spLocks noChangeArrowheads="1"/>
          </p:cNvSpPr>
          <p:nvPr/>
        </p:nvSpPr>
        <p:spPr bwMode="auto">
          <a:xfrm>
            <a:off x="3348038" y="1196975"/>
            <a:ext cx="360362" cy="5472113"/>
          </a:xfrm>
          <a:prstGeom prst="rightArrow">
            <a:avLst>
              <a:gd name="adj1" fmla="val 49176"/>
              <a:gd name="adj2" fmla="val 75394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99856" y="295275"/>
            <a:ext cx="8229600" cy="492125"/>
          </a:xfrm>
        </p:spPr>
        <p:txBody>
          <a:bodyPr/>
          <a:lstStyle/>
          <a:p>
            <a:pPr algn="ctr"/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 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в России: текущая ситуация</a:t>
            </a:r>
          </a:p>
        </p:txBody>
      </p:sp>
    </p:spTree>
    <p:extLst>
      <p:ext uri="{BB962C8B-B14F-4D97-AF65-F5344CB8AC3E}">
        <p14:creationId xmlns="" xmlns:p14="http://schemas.microsoft.com/office/powerpoint/2010/main" val="1338993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E53CED8-A2A7-4041-BA48-11356FCF0E8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5051" y="5961805"/>
            <a:ext cx="8958949" cy="546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77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Технологический уровень решений, применяемых при создании новых объектов электроэнергетики в России отстает от лучших мировых практик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63120997"/>
              </p:ext>
            </p:extLst>
          </p:nvPr>
        </p:nvGraphicFramePr>
        <p:xfrm>
          <a:off x="185051" y="1360637"/>
          <a:ext cx="8779563" cy="46315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3833"/>
                <a:gridCol w="2752437"/>
                <a:gridCol w="3073293"/>
              </a:tblGrid>
              <a:tr h="337625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Целевые показатели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Лучшие мировые практики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Российский</a:t>
                      </a:r>
                      <a:r>
                        <a:rPr lang="ru-RU" sz="17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уровень</a:t>
                      </a:r>
                      <a:endParaRPr lang="ru-RU" sz="17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потерь электроэнергии в магистральных сетях,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потерь электроэнергии в распределительных сетях,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8.6%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67524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обслуживающего персонала на 100 км. линий электропередачи, чел.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17-18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Доля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инновационного оборудования в общей мощности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47830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Средний эксплуатационный КПД генерирующих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мощностей,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45-46%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КПД газовой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генерации, %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70%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 50% 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Выбросы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г</a:t>
                      </a:r>
                      <a:r>
                        <a:rPr lang="en-US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CO2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/КВтч</a:t>
                      </a:r>
                      <a:endParaRPr lang="ru-RU" sz="13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менее</a:t>
                      </a:r>
                      <a:r>
                        <a:rPr lang="ru-R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500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  <a:tr h="374443">
                <a:tc>
                  <a:txBody>
                    <a:bodyPr/>
                    <a:lstStyle/>
                    <a:p>
                      <a:pPr marL="0" marR="0" indent="0" algn="l" defTabSz="69585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расход </a:t>
                      </a:r>
                      <a:r>
                        <a:rPr lang="ru-RU" sz="13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топлива, г/КВтч </a:t>
                      </a:r>
                      <a:endParaRPr lang="ru-RU" sz="13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329</a:t>
                      </a:r>
                      <a:endParaRPr lang="ru-R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4406" marR="84406" marT="42203" marB="42203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8675" y="0"/>
            <a:ext cx="7488238" cy="1009650"/>
          </a:xfrm>
        </p:spPr>
        <p:txBody>
          <a:bodyPr/>
          <a:lstStyle/>
          <a:p>
            <a:pPr algn="ctr"/>
            <a:r>
              <a:rPr 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Характеристика технологического уровня в электроэнергетике</a:t>
            </a:r>
          </a:p>
        </p:txBody>
      </p:sp>
    </p:spTree>
    <p:extLst>
      <p:ext uri="{BB962C8B-B14F-4D97-AF65-F5344CB8AC3E}">
        <p14:creationId xmlns="" xmlns:p14="http://schemas.microsoft.com/office/powerpoint/2010/main" val="35825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386403" y="1353879"/>
            <a:ext cx="8469634" cy="12473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Подходы, принципы , способы и технологический базис концепции </a:t>
            </a:r>
            <a:b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</a:br>
            <a:r>
              <a:rPr lang="en-US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, развиваемые за рубежом, не могут быть непосредственно перенесены в российскую электроэнергетику и должны рассматриваться с учетом специфики отечественных  условий развития и  их реализации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758955" y="2927141"/>
            <a:ext cx="5715751" cy="831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Для разработки собственной концепции </a:t>
            </a:r>
            <a:r>
              <a:rPr lang="en-US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Smart  Grid</a:t>
            </a:r>
            <a:r>
              <a:rPr lang="ru-RU" altLang="ru-RU" sz="1600" b="1" smtClean="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в России имеются следующие предпосылки:</a:t>
            </a:r>
          </a:p>
        </p:txBody>
      </p:sp>
      <p:sp>
        <p:nvSpPr>
          <p:cNvPr id="40970" name="AutoShape 10"/>
          <p:cNvSpPr>
            <a:spLocks noChangeArrowheads="1"/>
          </p:cNvSpPr>
          <p:nvPr/>
        </p:nvSpPr>
        <p:spPr bwMode="auto">
          <a:xfrm>
            <a:off x="2051050" y="2632608"/>
            <a:ext cx="4967288" cy="221358"/>
          </a:xfrm>
          <a:prstGeom prst="downArrow">
            <a:avLst>
              <a:gd name="adj1" fmla="val 50528"/>
              <a:gd name="adj2" fmla="val 58333"/>
            </a:avLst>
          </a:prstGeom>
          <a:solidFill>
            <a:srgbClr val="33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583401" y="4185193"/>
            <a:ext cx="2272636" cy="225642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400" b="1" smtClean="0">
                <a:solidFill>
                  <a:srgbClr val="FF3300"/>
                </a:solidFill>
                <a:cs typeface="Arial" panose="020B0604020202020204" pitchFamily="34" charset="0"/>
              </a:rPr>
              <a:t>Экономические: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внедрение технологий </a:t>
            </a:r>
            <a:r>
              <a:rPr lang="en-US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Smart Grid </a:t>
            </a: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рассматривается как инструмент повышения экономической и энергетической эффективности экономики и электроэнергетики в частности.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7645" y="3851441"/>
            <a:ext cx="3201730" cy="25901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400" b="1" smtClean="0">
                <a:solidFill>
                  <a:srgbClr val="FF3300"/>
                </a:solidFill>
                <a:cs typeface="Arial" panose="020B0604020202020204" pitchFamily="34" charset="0"/>
              </a:rPr>
              <a:t>Научно-технические: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Наличие ключевых компетенций по отдельным элементам технологического базиса: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противоаварийная автоматика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элементы интеллектуальных технологий в магистральных сетях: СТАТКОМ, сверхпроводники и т.д.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автоматизированное управление режимами работы энергообъединений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релейная защита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altLang="ru-RU" sz="1200" b="1" smtClean="0">
                <a:solidFill>
                  <a:schemeClr val="bg1"/>
                </a:solidFill>
                <a:cs typeface="Arial" panose="020B0604020202020204" pitchFamily="34" charset="0"/>
              </a:rPr>
              <a:t> WAMS</a:t>
            </a:r>
            <a:endParaRPr lang="ru-RU" altLang="ru-RU" sz="1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799295" y="3983409"/>
            <a:ext cx="2444185" cy="243442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zh-CN" sz="1400" b="1" smtClean="0">
                <a:solidFill>
                  <a:srgbClr val="FF3300"/>
                </a:solidFill>
                <a:cs typeface="Arial" panose="020B0604020202020204" pitchFamily="34" charset="0"/>
              </a:rPr>
              <a:t>Политические:</a:t>
            </a:r>
          </a:p>
          <a:p>
            <a:pPr algn="just" eaLnBrk="1" hangingPunct="1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ru-RU" altLang="zh-CN" sz="1200" b="1" smtClean="0">
                <a:solidFill>
                  <a:schemeClr val="bg1"/>
                </a:solidFill>
                <a:cs typeface="Arial" panose="020B0604020202020204" pitchFamily="34" charset="0"/>
              </a:rPr>
              <a:t>В России технологии </a:t>
            </a:r>
            <a:r>
              <a:rPr lang="en-US" altLang="zh-CN" sz="1200" b="1" smtClean="0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1200" b="1" smtClean="0">
                <a:solidFill>
                  <a:schemeClr val="bg1"/>
                </a:solidFill>
                <a:cs typeface="Arial" panose="020B0604020202020204" pitchFamily="34" charset="0"/>
              </a:rPr>
              <a:t>на различных уровнях власти и в государственных документах, включая Энергетическую стратегию России до 2030 года обозначена как ключевые технологии и направления экономического и социального развития</a:t>
            </a:r>
            <a:r>
              <a:rPr lang="ru-RU" altLang="zh-CN" sz="12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-51632" y="276225"/>
            <a:ext cx="8785225" cy="981075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Условия реализации концепции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в российской электроэнергетике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629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6015305" y="2494499"/>
            <a:ext cx="3063582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sz="1700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разработки и реализации комплексной национальной программы инновационного развития электроэнергетики на базе Smart Grid</a:t>
            </a:r>
            <a:r>
              <a:rPr lang="ru-RU" altLang="zh-CN" sz="1700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700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053316" y="4221699"/>
            <a:ext cx="2685568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развития существующих и создания новых компетенций в сфере Smart Grid</a:t>
            </a:r>
            <a:r>
              <a:rPr lang="ru-RU" altLang="zh-CN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64787" y="2494499"/>
            <a:ext cx="2650651" cy="207711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Сценарий мониторинга и точечного внедрения отдельных технологий </a:t>
            </a:r>
          </a:p>
          <a:p>
            <a:pPr algn="ctr" eaLnBrk="1" hangingPunct="1">
              <a:defRPr/>
            </a:pPr>
            <a:r>
              <a:rPr lang="ru-RU" altLang="zh-CN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r>
              <a:rPr lang="ru-RU" altLang="zh-CN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6332" name="AutoShape 12"/>
          <p:cNvSpPr>
            <a:spLocks noChangeArrowheads="1"/>
          </p:cNvSpPr>
          <p:nvPr/>
        </p:nvSpPr>
        <p:spPr bwMode="auto">
          <a:xfrm>
            <a:off x="900113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6333" name="AutoShape 13"/>
          <p:cNvSpPr>
            <a:spLocks noChangeArrowheads="1"/>
          </p:cNvSpPr>
          <p:nvPr/>
        </p:nvSpPr>
        <p:spPr bwMode="auto">
          <a:xfrm>
            <a:off x="4284663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6334" name="AutoShape 14"/>
          <p:cNvSpPr>
            <a:spLocks noChangeArrowheads="1"/>
          </p:cNvSpPr>
          <p:nvPr/>
        </p:nvSpPr>
        <p:spPr bwMode="auto">
          <a:xfrm>
            <a:off x="7451725" y="1989138"/>
            <a:ext cx="142875" cy="431800"/>
          </a:xfrm>
          <a:prstGeom prst="downArrow">
            <a:avLst>
              <a:gd name="adj1" fmla="val 50000"/>
              <a:gd name="adj2" fmla="val 75556"/>
            </a:avLst>
          </a:prstGeom>
          <a:gradFill rotWithShape="1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13732" y="1517388"/>
            <a:ext cx="7724923" cy="4737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Возможные сценарии развития  концепции</a:t>
            </a:r>
            <a:r>
              <a:rPr lang="ru-RU" altLang="ru-RU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r>
              <a:rPr lang="ru-RU" altLang="ru-RU" b="1" smtClean="0">
                <a:solidFill>
                  <a:schemeClr val="bg1"/>
                </a:solidFill>
                <a:cs typeface="Arial" panose="020B0604020202020204" pitchFamily="34" charset="0"/>
              </a:rPr>
              <a:t> в России</a:t>
            </a:r>
          </a:p>
        </p:txBody>
      </p:sp>
      <p:sp>
        <p:nvSpPr>
          <p:cNvPr id="42002" name="Rectangle 4"/>
          <p:cNvSpPr>
            <a:spLocks noChangeArrowheads="1"/>
          </p:cNvSpPr>
          <p:nvPr/>
        </p:nvSpPr>
        <p:spPr bwMode="auto">
          <a:xfrm>
            <a:off x="468313" y="5084763"/>
            <a:ext cx="4968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sz="1200">
                <a:cs typeface="Arial" panose="020B0604020202020204" pitchFamily="34" charset="0"/>
              </a:rPr>
              <a:t> </a:t>
            </a:r>
            <a:r>
              <a:rPr lang="ru-RU" altLang="ru-RU" sz="120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altLang="ru-RU">
              <a:cs typeface="Arial" panose="020B0604020202020204" pitchFamily="34" charset="0"/>
            </a:endParaRPr>
          </a:p>
        </p:txBody>
      </p:sp>
      <p:pic>
        <p:nvPicPr>
          <p:cNvPr id="42003" name="Picture 19" descr="i?id=3094592&amp;tov=2&amp;n=6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37" y="1454920"/>
            <a:ext cx="854941" cy="6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4" name="Picture 20" descr="Картинка 115 из 287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581525"/>
            <a:ext cx="3024187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5" name="Picture 21" descr="Картинка 133 из 2871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492375"/>
            <a:ext cx="26654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6" name="Picture 22" descr="i?id=118735636&amp;tov=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581525"/>
            <a:ext cx="2592388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6" name="Заголовок 1"/>
          <p:cNvSpPr>
            <a:spLocks/>
          </p:cNvSpPr>
          <p:nvPr/>
        </p:nvSpPr>
        <p:spPr bwMode="auto">
          <a:xfrm>
            <a:off x="213732" y="257175"/>
            <a:ext cx="8785225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2800" dirty="0">
                <a:solidFill>
                  <a:schemeClr val="bg1"/>
                </a:solidFill>
              </a:rPr>
              <a:t>Возможные  подходы к выбору сценариев  развития концепции </a:t>
            </a: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</a:rPr>
              <a:t>Smart Grid</a:t>
            </a:r>
            <a:r>
              <a:rPr lang="ru-RU" altLang="zh-CN" sz="2800" dirty="0">
                <a:solidFill>
                  <a:schemeClr val="bg1"/>
                </a:solidFill>
              </a:rPr>
              <a:t> в России 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43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16446" y="1368515"/>
            <a:ext cx="4889889" cy="77090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Формирование стратегического видения будущей электроэнергетики в России на базе концепции </a:t>
            </a:r>
            <a:r>
              <a:rPr lang="en-US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Smart Grid</a:t>
            </a:r>
            <a:endParaRPr lang="ru-RU" altLang="ru-RU" sz="1400" b="1" smtClean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964" y="2240052"/>
            <a:ext cx="4888371" cy="100910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2.  </a:t>
            </a: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О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пределение основных требований и функциональных свойств отечественной электроэнергетики на базе концепции Smart Grid и принципов их осуществления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17964" y="3328737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Определение основных направлений развития всех элементов энергетической системы: генерации, передачи и распределения, сбыта, потребления и диспетчеризации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1189" y="4363900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4. О</a:t>
            </a:r>
            <a:r>
              <a:rPr lang="ru-RU" altLang="ru-RU" sz="1400" b="1" smtClean="0">
                <a:solidFill>
                  <a:schemeClr val="bg1"/>
                </a:solidFill>
                <a:cs typeface="Arial" panose="020B0604020202020204" pitchFamily="34" charset="0"/>
              </a:rPr>
              <a:t>пределение основных компонентов, технологий, информационных и управленческих решений во всех вышеуказанных сферах</a:t>
            </a:r>
          </a:p>
        </p:txBody>
      </p:sp>
      <p:grpSp>
        <p:nvGrpSpPr>
          <p:cNvPr id="45071" name="Group 15"/>
          <p:cNvGrpSpPr>
            <a:grpSpLocks/>
          </p:cNvGrpSpPr>
          <p:nvPr/>
        </p:nvGrpSpPr>
        <p:grpSpPr bwMode="auto">
          <a:xfrm>
            <a:off x="5413664" y="3017146"/>
            <a:ext cx="3587461" cy="2069203"/>
            <a:chOff x="3833" y="1253"/>
            <a:chExt cx="1724" cy="1769"/>
          </a:xfrm>
        </p:grpSpPr>
        <p:pic>
          <p:nvPicPr>
            <p:cNvPr id="45077" name="Rectangle 4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1253"/>
              <a:ext cx="172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78" name="Text Box 17"/>
            <p:cNvSpPr txBox="1">
              <a:spLocks noChangeArrowheads="1"/>
            </p:cNvSpPr>
            <p:nvPr/>
          </p:nvSpPr>
          <p:spPr bwMode="auto">
            <a:xfrm>
              <a:off x="3969" y="1434"/>
              <a:ext cx="1451" cy="13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Комплексная национальная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программа инновационного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развития электроэнергетики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на базе концепции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500" b="1">
                  <a:solidFill>
                    <a:schemeClr val="accent2"/>
                  </a:solidFill>
                  <a:cs typeface="Arial" panose="020B0604020202020204" pitchFamily="34" charset="0"/>
                </a:rPr>
                <a:t>Smart Grid</a:t>
              </a:r>
              <a:endParaRPr lang="ru-RU" altLang="ru-RU" sz="1500" b="1">
                <a:solidFill>
                  <a:srgbClr val="1919FF"/>
                </a:solidFill>
                <a:latin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9482" y="5424861"/>
            <a:ext cx="4958204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  <a:defRPr/>
            </a:pPr>
            <a:r>
              <a:rPr lang="ru-RU" altLang="ru-RU" sz="1400" b="1" dirty="0" smtClean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5. О</a:t>
            </a:r>
            <a:r>
              <a:rPr lang="ru-RU" altLang="ru-RU" sz="14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беспечение координации модернизации (преодоления технологического разрыва) и инновационного развития в российской электроэнергетике</a:t>
            </a:r>
          </a:p>
        </p:txBody>
      </p:sp>
      <p:pic>
        <p:nvPicPr>
          <p:cNvPr id="45075" name="Picture 21" descr="Картинка 37 из 395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4941888"/>
            <a:ext cx="3455987" cy="1366837"/>
          </a:xfrm>
          <a:prstGeom prst="rect">
            <a:avLst/>
          </a:prstGeom>
          <a:noFill/>
          <a:ln w="28575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6" name="Picture 22" descr="8d1c84f3f9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6" y="1444336"/>
            <a:ext cx="3420268" cy="158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8" name="Заголовок 1"/>
          <p:cNvSpPr>
            <a:spLocks/>
          </p:cNvSpPr>
          <p:nvPr/>
        </p:nvSpPr>
        <p:spPr bwMode="auto">
          <a:xfrm>
            <a:off x="-427957" y="287427"/>
            <a:ext cx="91440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zh-CN" sz="2800" dirty="0">
                <a:solidFill>
                  <a:schemeClr val="bg1"/>
                </a:solidFill>
              </a:rPr>
              <a:t>Основные вопросы разработки концепции </a:t>
            </a:r>
            <a:br>
              <a:rPr lang="ru-RU" altLang="zh-CN" sz="2800" dirty="0">
                <a:solidFill>
                  <a:schemeClr val="bg1"/>
                </a:solidFill>
              </a:rPr>
            </a:br>
            <a:r>
              <a:rPr lang="en-US" altLang="zh-CN" sz="2800" dirty="0">
                <a:solidFill>
                  <a:schemeClr val="bg1"/>
                </a:solidFill>
                <a:ea typeface="SimSun" panose="02010600030101010101" pitchFamily="2" charset="-122"/>
              </a:rPr>
              <a:t>Smart Grid </a:t>
            </a:r>
            <a:r>
              <a:rPr lang="ru-RU" altLang="zh-CN" sz="2800" dirty="0">
                <a:solidFill>
                  <a:schemeClr val="bg1"/>
                </a:solidFill>
              </a:rPr>
              <a:t> в России</a:t>
            </a:r>
            <a:endParaRPr lang="ru-RU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69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7253396" y="6502974"/>
            <a:ext cx="2057400" cy="273844"/>
          </a:xfrm>
          <a:prstGeom prst="rect">
            <a:avLst/>
          </a:prstGeom>
        </p:spPr>
        <p:txBody>
          <a:bodyPr/>
          <a:lstStyle/>
          <a:p>
            <a:fld id="{7D2B4519-AE16-44A8-B292-A7F5D36FFC15}" type="slidenum">
              <a:rPr lang="ru-RU" altLang="ru-RU"/>
              <a:pPr/>
              <a:t>23</a:t>
            </a:fld>
            <a:endParaRPr lang="ru-RU" alt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255170" y="1859973"/>
            <a:ext cx="5888829" cy="4468091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348EE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3275410" y="1896665"/>
            <a:ext cx="5546472" cy="4606309"/>
          </a:xfrm>
          <a:ln w="50800" cap="rnd">
            <a:miter lim="800000"/>
          </a:ln>
        </p:spPr>
        <p:txBody>
          <a:bodyPr vert="horz" wrap="square" lIns="54000" tIns="0" rIns="5400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marL="52388" indent="-52388"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Интеллектуальная электроэнергетическая система с активно-адаптивной сетью (ИЭС ААС) представляет собой электроэнергетическую систему нового поколения, основанную на </a:t>
            </a:r>
            <a:r>
              <a:rPr lang="ru-RU" altLang="ru-RU" sz="1400" b="1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мультиагентном</a:t>
            </a: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принципе организации и управления ее функционированием и развитием с целью обеспечения эффективного использования всех ресурсов (природных, социально-производственных и человеческих) для надежного, качественного и эффективного энергоснабжения потребителей за счет гибкого взаимодействия всех ее субъектов (всех видов генерации, электрических сетей и потребителей) на основе современных технологических средств и единой интеллектуальной иерархической системы управления.</a:t>
            </a:r>
          </a:p>
          <a:p>
            <a:pPr marL="52388" indent="-52388">
              <a:buClr>
                <a:srgbClr val="FFFF00"/>
              </a:buClr>
              <a:buNone/>
            </a:pPr>
            <a:endParaRPr lang="ru-RU" altLang="ru-RU" sz="14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2388" indent="-52388"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ИЭС ААС важная роль отводится активно-адаптивной электрической сети, как технологической инфраструктуре электроэнергетики, собственно наделяющей интеллектуальную энергосистему </a:t>
            </a:r>
          </a:p>
          <a:p>
            <a:pPr marL="52388" indent="-52388">
              <a:buClr>
                <a:srgbClr val="FFFF00"/>
              </a:buClr>
              <a:buNone/>
            </a:pPr>
            <a:r>
              <a:rPr lang="ru-RU" altLang="ru-RU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принципиально новыми свойствами.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0687" y="4899202"/>
            <a:ext cx="1782366" cy="1329929"/>
          </a:xfrm>
          <a:prstGeom prst="rect">
            <a:avLst/>
          </a:prstGeom>
          <a:ln w="127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50687" y="3340755"/>
            <a:ext cx="1770460" cy="132992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62593" y="1798979"/>
            <a:ext cx="1790700" cy="1313259"/>
          </a:xfrm>
          <a:prstGeom prst="rect">
            <a:avLst/>
          </a:prstGeom>
          <a:ln w="127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62593" y="574476"/>
            <a:ext cx="6858000" cy="539353"/>
          </a:xfrm>
          <a:noFill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Ctr="1">
            <a:noAutofit/>
          </a:bodyPr>
          <a:lstStyle/>
          <a:p>
            <a:pPr algn="ctr"/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интеллектуальной энергосистемы с активно-адаптивной сетью</a:t>
            </a:r>
            <a:b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ru-RU" altLang="ru-RU" sz="2800" b="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6987887" y="6313401"/>
            <a:ext cx="2057400" cy="273844"/>
          </a:xfrm>
          <a:prstGeom prst="rect">
            <a:avLst/>
          </a:prstGeom>
        </p:spPr>
        <p:txBody>
          <a:bodyPr/>
          <a:lstStyle/>
          <a:p>
            <a:fld id="{E7DCF9CE-64B4-4670-AF41-87F9F5D689BE}" type="slidenum">
              <a:rPr lang="ru-RU" altLang="ru-RU"/>
              <a:pPr/>
              <a:t>24</a:t>
            </a:fld>
            <a:endParaRPr lang="ru-RU" altLang="ru-RU" dirty="0"/>
          </a:p>
        </p:txBody>
      </p:sp>
      <p:sp>
        <p:nvSpPr>
          <p:cNvPr id="11" name="Загнутый угол 10"/>
          <p:cNvSpPr/>
          <p:nvPr/>
        </p:nvSpPr>
        <p:spPr>
          <a:xfrm>
            <a:off x="3127664" y="1776846"/>
            <a:ext cx="5917623" cy="453655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solidFill>
              <a:srgbClr val="348EEB">
                <a:alpha val="2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3247159" y="1776846"/>
            <a:ext cx="5127914" cy="3942159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сверхпроводимости (кабели, трансформаторы, ограничители ТКЗ)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аккумулирования электроэнергии (АББЭ, СПИНЭ, электромеханические накопители)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Токоограничивающие устройства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цифровой подстанции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управляемых электропередач переменного тока (УШР, СТАТКОМ, СТК, УПК)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передачи энергии постоянным током (ВПТ и ППТ)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взрывозащищенного маслонаполненного оборудования</a:t>
            </a:r>
          </a:p>
          <a:p>
            <a:pPr>
              <a:buClr>
                <a:srgbClr val="FFFF00"/>
              </a:buClr>
              <a:buFont typeface="Century Gothic" panose="020B0502020202020204" pitchFamily="34" charset="0"/>
              <a:buChar char="■"/>
            </a:pPr>
            <a:r>
              <a:rPr lang="ru-RU" altLang="ru-RU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Технологии мониторинга и диагностики электрических сетей</a:t>
            </a:r>
          </a:p>
          <a:p>
            <a:pPr>
              <a:buFont typeface="Arial" panose="020B0604020202020204" pitchFamily="34" charset="0"/>
              <a:buNone/>
            </a:pPr>
            <a:endParaRPr lang="ru-RU" altLang="ru-RU" sz="1600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279080" y="2148170"/>
            <a:ext cx="2671937" cy="29595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188892" y="304800"/>
            <a:ext cx="6858000" cy="539353"/>
          </a:xfrm>
          <a:noFill/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Ctr="1">
            <a:noAutofit/>
          </a:bodyPr>
          <a:lstStyle/>
          <a:p>
            <a:pPr algn="ctr"/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Прорывные и улучшающие технологии </a:t>
            </a:r>
            <a:b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основа создания ИЭС ААС</a:t>
            </a:r>
          </a:p>
        </p:txBody>
      </p:sp>
    </p:spTree>
    <p:extLst>
      <p:ext uri="{BB962C8B-B14F-4D97-AF65-F5344CB8AC3E}">
        <p14:creationId xmlns="" xmlns:p14="http://schemas.microsoft.com/office/powerpoint/2010/main" val="322093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5" y="1162050"/>
            <a:ext cx="86582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FACTS</a:t>
            </a:r>
            <a:r>
              <a:rPr lang="ru-RU" dirty="0" smtClean="0"/>
              <a:t> (</a:t>
            </a:r>
            <a:r>
              <a:rPr lang="ru-RU" dirty="0" err="1" smtClean="0"/>
              <a:t>Flexible</a:t>
            </a:r>
            <a:r>
              <a:rPr lang="ru-RU" dirty="0" smtClean="0"/>
              <a:t> </a:t>
            </a:r>
            <a:r>
              <a:rPr lang="ru-RU" dirty="0" err="1" smtClean="0"/>
              <a:t>Alternative</a:t>
            </a:r>
            <a:r>
              <a:rPr lang="ru-RU" dirty="0" smtClean="0"/>
              <a:t> </a:t>
            </a:r>
            <a:r>
              <a:rPr lang="ru-RU" dirty="0" err="1" smtClean="0"/>
              <a:t>Current</a:t>
            </a:r>
            <a:r>
              <a:rPr lang="ru-RU" dirty="0" smtClean="0"/>
              <a:t> </a:t>
            </a:r>
            <a:r>
              <a:rPr lang="ru-RU" dirty="0" err="1" smtClean="0"/>
              <a:t>Transmission</a:t>
            </a:r>
            <a:r>
              <a:rPr lang="ru-RU" dirty="0" smtClean="0"/>
              <a:t> </a:t>
            </a:r>
            <a:r>
              <a:rPr lang="ru-RU" dirty="0" err="1" smtClean="0"/>
              <a:t>System</a:t>
            </a:r>
            <a:r>
              <a:rPr lang="ru-RU" dirty="0" smtClean="0"/>
              <a:t>) - управляемые (гибкие) системы передачи переменного тока - это самая современная </a:t>
            </a:r>
            <a:r>
              <a:rPr lang="ru-RU" dirty="0" smtClean="0"/>
              <a:t>технология, </a:t>
            </a:r>
            <a:r>
              <a:rPr lang="ru-RU" dirty="0" smtClean="0"/>
              <a:t>основой которой являются устройства </a:t>
            </a:r>
            <a:r>
              <a:rPr lang="ru-RU" b="1" dirty="0" smtClean="0"/>
              <a:t>FACTS</a:t>
            </a:r>
            <a:r>
              <a:rPr lang="ru-RU" dirty="0" smtClean="0"/>
              <a:t>, трансформирующие электрическую сеть из неактивного устройства транспорта электроэнергии в активное устройство, участвующее в управлении режимами работы ЭЭС.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647950" y="361950"/>
            <a:ext cx="42772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</a:rPr>
              <a:t>Термины и определения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8" y="1485743"/>
            <a:ext cx="8707541" cy="492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943079" y="342900"/>
            <a:ext cx="7477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индикаторы текущего состояния и динамики отрасли</a:t>
            </a:r>
            <a:endParaRPr lang="en-US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8" y="1500188"/>
            <a:ext cx="8601075" cy="47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9" name="Title 1"/>
          <p:cNvSpPr txBox="1">
            <a:spLocks/>
          </p:cNvSpPr>
          <p:nvPr/>
        </p:nvSpPr>
        <p:spPr bwMode="auto">
          <a:xfrm>
            <a:off x="904875" y="152400"/>
            <a:ext cx="74771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ru-RU" altLang="ru-RU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Проблемы функционирования текущей модели рынка</a:t>
            </a:r>
            <a:endParaRPr lang="en-US" altLang="ru-RU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4F18BCB7-41E5-445F-A48A-5B9D369BF556}" type="slidenum">
              <a:rPr lang="ru-RU" altLang="ru-RU">
                <a:solidFill>
                  <a:srgbClr val="000066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pic>
        <p:nvPicPr>
          <p:cNvPr id="7171" name="Picture 2" descr="http://www.energy-enviro.com/filelibrary/00_10_16_Traditional_SmartGrid_505_2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" y="1847060"/>
            <a:ext cx="8379087" cy="404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88" name="Заголовок 13"/>
          <p:cNvSpPr>
            <a:spLocks noGrp="1"/>
          </p:cNvSpPr>
          <p:nvPr>
            <p:ph type="title"/>
          </p:nvPr>
        </p:nvSpPr>
        <p:spPr>
          <a:xfrm>
            <a:off x="747032" y="209550"/>
            <a:ext cx="7877908" cy="1009650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тренд в мировой энергетике -переходе от традиционной энергосистемы к интеллектуальной</a:t>
            </a:r>
          </a:p>
        </p:txBody>
      </p:sp>
    </p:spTree>
    <p:extLst>
      <p:ext uri="{BB962C8B-B14F-4D97-AF65-F5344CB8AC3E}">
        <p14:creationId xmlns="" xmlns:p14="http://schemas.microsoft.com/office/powerpoint/2010/main" val="4702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6426EE-8D58-4651-90AD-965660FE3C48}" type="slidenum">
              <a:rPr lang="ru-RU" altLang="ru-RU" smtClean="0"/>
              <a:pPr/>
              <a:t>6</a:t>
            </a:fld>
            <a:endParaRPr lang="ru-RU" alt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325" y="209550"/>
            <a:ext cx="7488238" cy="438150"/>
          </a:xfrm>
        </p:spPr>
        <p:txBody>
          <a:bodyPr/>
          <a:lstStyle/>
          <a:p>
            <a:pPr algn="ctr"/>
            <a:r>
              <a:rPr lang="ru-RU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</a:t>
            </a:r>
            <a:r>
              <a:rPr lang="en-US" altLang="ru-RU" sz="2800" b="0" dirty="0">
                <a:latin typeface="Arial" panose="020B0604020202020204" pitchFamily="34" charset="0"/>
                <a:cs typeface="Arial" panose="020B0604020202020204" pitchFamily="34" charset="0"/>
              </a:rPr>
              <a:t>Smart Grid</a:t>
            </a: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04875"/>
            <a:ext cx="9144000" cy="58721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945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4535823" y="1313828"/>
            <a:ext cx="4338808" cy="6517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Снижение надежности энергоснабжения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553910" y="2052721"/>
            <a:ext cx="4338808" cy="106931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Появление прогрессивных технологий в результате НТП, не нашедших должного применения в современной электроэнергетике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1999" y="3288806"/>
            <a:ext cx="4302631" cy="95021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Рост требований потребителей к надежности и качеству электроснабжения</a:t>
            </a:r>
          </a:p>
        </p:txBody>
      </p:sp>
      <p:grpSp>
        <p:nvGrpSpPr>
          <p:cNvPr id="4" name="Rectangle 4"/>
          <p:cNvGrpSpPr>
            <a:grpSpLocks/>
          </p:cNvGrpSpPr>
          <p:nvPr/>
        </p:nvGrpSpPr>
        <p:grpSpPr bwMode="auto">
          <a:xfrm>
            <a:off x="4500563" y="4365625"/>
            <a:ext cx="4464050" cy="1295400"/>
            <a:chOff x="3218688" y="1463040"/>
            <a:chExt cx="2682240" cy="640080"/>
          </a:xfrm>
        </p:grpSpPr>
        <p:pic>
          <p:nvPicPr>
            <p:cNvPr id="34829" name="Rectangle 4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8688" y="1463040"/>
              <a:ext cx="2682240" cy="6400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830" name="Text Box 14"/>
            <p:cNvSpPr txBox="1">
              <a:spLocks noChangeArrowheads="1"/>
            </p:cNvSpPr>
            <p:nvPr/>
          </p:nvSpPr>
          <p:spPr bwMode="auto">
            <a:xfrm>
              <a:off x="3281545" y="1500174"/>
              <a:ext cx="2565317" cy="527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altLang="ru-RU" sz="1600" b="1">
                  <a:solidFill>
                    <a:schemeClr val="bg1"/>
                  </a:solidFill>
                  <a:cs typeface="Arial" panose="020B0604020202020204" pitchFamily="34" charset="0"/>
                </a:rPr>
                <a:t>Необходимость повышения энергетической и экологической эффективности электроэнергетики</a:t>
              </a:r>
            </a:p>
          </p:txBody>
        </p:sp>
      </p:grp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04906" y="5635089"/>
            <a:ext cx="4268974" cy="6517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Постоянное повышение стоимости электроэнергии во всем мире</a:t>
            </a:r>
          </a:p>
        </p:txBody>
      </p:sp>
      <p:sp>
        <p:nvSpPr>
          <p:cNvPr id="34834" name="Rectangle 18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4835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57785983"/>
              </p:ext>
            </p:extLst>
          </p:nvPr>
        </p:nvGraphicFramePr>
        <p:xfrm>
          <a:off x="0" y="2276475"/>
          <a:ext cx="4284663" cy="3995738"/>
        </p:xfrm>
        <a:graphic>
          <a:graphicData uri="http://schemas.openxmlformats.org/presentationml/2006/ole">
            <p:oleObj spid="_x0000_s1070" name="Слайд" r:id="rId5" imgW="4571967" imgH="3429060" progId="PowerPoint.Slide.8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00842" y="1459166"/>
            <a:ext cx="3682977" cy="118710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Изменение условий функционирования рынков электроэнергии и мощности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81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6324" y="361950"/>
            <a:ext cx="7610668" cy="792162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факторы, определяющие необходимость изменений в развитии энергетики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33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108536" y="3825552"/>
            <a:ext cx="4440523" cy="1306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3.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Развитие и функционирование энергетической системы должно быть направлено на удовлетворение согласованными всеми заинтересованными сторонами основных требований – ключевых ценностей, выработанных в результате совместного видения всеми заинтересованными сторонами целей и путей развития электроэнергетики</a:t>
            </a:r>
            <a:r>
              <a:rPr lang="ru-RU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8535" y="1306286"/>
            <a:ext cx="4440523" cy="99639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Концепция </a:t>
            </a:r>
            <a:r>
              <a:rPr lang="en-US" altLang="zh-CN" sz="1200" b="1">
                <a:solidFill>
                  <a:schemeClr val="bg1"/>
                </a:solidFill>
                <a:ea typeface="SimSun" panose="02010600030101010101" pitchFamily="2" charset="-122"/>
                <a:cs typeface="Arial" panose="020B0604020202020204" pitchFamily="34" charset="0"/>
              </a:rPr>
              <a:t>Smart Grid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предполагает системное преобразование электроэнергетики (энергосистемы) и затрагивает все ее основные элементы: генерацию, передачу и распределение (включая и коммунальную сферу), сбыт и диспетчеризацию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08536" y="2382334"/>
            <a:ext cx="4440523" cy="130621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2.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Энергетическая система в будущем рассматривается как подобная сети Интернет инфраструктура, предназначенная для поддержки энергетических, информационных, экономических и финансовых взаимоотношений между всеми субъектами энергетического рынка и другими заинтересованными сторонами</a:t>
            </a:r>
            <a:r>
              <a:rPr lang="ru-RU" altLang="zh-CN" sz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878285"/>
            <a:ext cx="9056913" cy="903981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1000"/>
              </a:spcAft>
            </a:pP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Разработка и внедрение концепции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b="1">
                <a:solidFill>
                  <a:srgbClr val="FF3300"/>
                </a:solidFill>
                <a:latin typeface="Tahoma" panose="020B060403050404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Smart Grid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за рубежом – это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altLang="zh-CN" sz="1400" b="1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национальные инновационные программы</a:t>
            </a:r>
            <a:r>
              <a:rPr lang="ru-RU" altLang="zh-CN" sz="1400" b="1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altLang="zh-CN" sz="1400" b="1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по развитию электроэнергетики в целом, инициацию и глобальную поддержку которых осуществляет государство</a:t>
            </a:r>
            <a:r>
              <a:rPr lang="ru-RU" altLang="zh-CN" sz="1400">
                <a:solidFill>
                  <a:schemeClr val="bg1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400" b="1">
                <a:solidFill>
                  <a:schemeClr val="bg1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959487" y="2525574"/>
            <a:ext cx="4097425" cy="118841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5.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Электрическая сеть (все ее элементы) рассматривается как основной объект формирования нового технологического базиса, дающего возможность существенного улучшения достигнутых и создания новых функциональных свойств энергосистемы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959486" y="1306286"/>
            <a:ext cx="4097425" cy="116377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200" b="1">
                <a:solidFill>
                  <a:schemeClr val="bg1"/>
                </a:solidFill>
                <a:cs typeface="Arial" panose="020B0604020202020204" pitchFamily="34" charset="0"/>
              </a:rPr>
              <a:t>4. </a:t>
            </a:r>
            <a:r>
              <a:rPr lang="ru-RU" altLang="zh-CN" sz="1200" b="1">
                <a:solidFill>
                  <a:schemeClr val="bg1"/>
                </a:solidFill>
                <a:cs typeface="Arial" panose="020B0604020202020204" pitchFamily="34" charset="0"/>
              </a:rPr>
              <a:t>Долгосрочное преобразование электроэнергетики должно быть направлено на развитие существующих и создание новых функциональных свойств энергосистемы и ее элементов, обеспечивающих в наибольшей степени достижение этих ключевых ценностей</a:t>
            </a:r>
            <a:r>
              <a:rPr lang="ru-RU" altLang="zh-CN" sz="120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ru-RU" altLang="ru-RU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959488" y="3841925"/>
            <a:ext cx="4097425" cy="124731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6.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Разработка концепции комплексно охватывает все основные направления развития: от исследований до практического применения и тиражирования и затрагивает научную, нормативно-правовую, технологическую, техническую, организационную, управленческую и информационную сферы </a:t>
            </a: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495997" y="5248557"/>
            <a:ext cx="6713160" cy="47510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200" b="1" dirty="0">
                <a:solidFill>
                  <a:schemeClr val="bg1"/>
                </a:solidFill>
                <a:cs typeface="Arial" panose="020B0604020202020204" pitchFamily="34" charset="0"/>
              </a:rPr>
              <a:t>7 </a:t>
            </a:r>
            <a: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  <a:t>Реализация концепции носит инновационный характер и отражает переход к новому технологическому укладу в электроэнергетике и в экономике в целом </a:t>
            </a:r>
            <a:br>
              <a:rPr lang="ru-RU" altLang="zh-CN" sz="1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ru-RU" altLang="ru-RU" sz="1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48940" y="266700"/>
            <a:ext cx="8229600" cy="706437"/>
          </a:xfrm>
        </p:spPr>
        <p:txBody>
          <a:bodyPr/>
          <a:lstStyle/>
          <a:p>
            <a:pPr algn="ctr"/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Исходные положения, принятые при </a:t>
            </a:r>
            <a:b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разработке концепции</a:t>
            </a:r>
            <a:r>
              <a:rPr lang="en-US" altLang="ru-RU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Smart Grid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784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386" y="1528763"/>
            <a:ext cx="8964612" cy="5329237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потребителей электроэнергией  в зависимости от того, когда и где она им необходима, и в зависимости от оплачиваемого качества. </a:t>
            </a:r>
          </a:p>
          <a:p>
            <a:pPr algn="just">
              <a:lnSpc>
                <a:spcPct val="80000"/>
              </a:lnSpc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Надежность –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возможность противостояния физическим и информационным негативным воздействиям без тотальных отключений или высоких затрат на восстановительные работы, максимально быстрое восстановление (самовосстановление).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Экономичность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тарифов на электрическую энергию для потребителей и снижение общесистемных затрат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Эффективность –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максимизация эффективности использования всех видов ресурсов и технологий при производстве, передаче распределении и потреблении электроэнергии 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Органичность с окружающей средой -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снижение негативных воздействий на окружающую среду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ru-RU" altLang="ru-RU" sz="1600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Безопасность – </a:t>
            </a:r>
            <a:r>
              <a:rPr lang="ru-RU" altLang="ru-RU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допущение ситуаций в электроэнергетике, опасных для людей и окружающей среды.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1600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84205" y="285750"/>
            <a:ext cx="8229600" cy="647700"/>
          </a:xfrm>
        </p:spPr>
        <p:txBody>
          <a:bodyPr/>
          <a:lstStyle/>
          <a:p>
            <a:pPr algn="ctr">
              <a:lnSpc>
                <a:spcPct val="85000"/>
              </a:lnSpc>
            </a:pP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Ключевые требования к новой электроэнергетике (ценности</a:t>
            </a:r>
            <a:r>
              <a:rPr lang="ru-RU" altLang="zh-CN" sz="2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altLang="ru-RU" sz="28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08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3546</TotalTime>
  <Words>1949</Words>
  <Application>Microsoft Office PowerPoint</Application>
  <PresentationFormat>Экран (4:3)</PresentationFormat>
  <Paragraphs>241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Office Theme</vt:lpstr>
      <vt:lpstr>1_Office Theme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Слайд</vt:lpstr>
      <vt:lpstr>Точечный рисунок</vt:lpstr>
      <vt:lpstr>Инновационное развитие российской энергетики: проблемы и механизмы</vt:lpstr>
      <vt:lpstr>Характеристика технологического уровня в электроэнергетике</vt:lpstr>
      <vt:lpstr>Слайд 3</vt:lpstr>
      <vt:lpstr>Слайд 4</vt:lpstr>
      <vt:lpstr>Основной тренд в мировой энергетике -переходе от традиционной энергосистемы к интеллектуальной</vt:lpstr>
      <vt:lpstr>Определение Smart Grid </vt:lpstr>
      <vt:lpstr>Основные факторы, определяющие необходимость изменений в развитии энергетики </vt:lpstr>
      <vt:lpstr>Исходные положения, принятые при  разработке концепции Smart Grid</vt:lpstr>
      <vt:lpstr>Ключевые требования к новой электроэнергетике (ценности) </vt:lpstr>
      <vt:lpstr>Заинтересованные стороны в развитии концепции Smart Grid в США </vt:lpstr>
      <vt:lpstr>Структура технологического базиса концепции  Smart Grid</vt:lpstr>
      <vt:lpstr>Технологии Smart Grid, применяющиеся сегодня  и планирующиеся  в ближайшие пять лет </vt:lpstr>
      <vt:lpstr>Сравнительная характеристика традиционной и интеллектуальной энергосистем</vt:lpstr>
      <vt:lpstr>Ожидаемые преимущества от реализации (США)</vt:lpstr>
      <vt:lpstr>Эффект от внедрения энергосистемы на базе  концепции Smart Grid </vt:lpstr>
      <vt:lpstr>Концепция «Умный» город</vt:lpstr>
      <vt:lpstr>Слайд 17</vt:lpstr>
      <vt:lpstr>Слайд 18</vt:lpstr>
      <vt:lpstr>Smart Grid  в России: текущая ситуация</vt:lpstr>
      <vt:lpstr>Условия реализации концепции  Smart Grid в российской электроэнергетике </vt:lpstr>
      <vt:lpstr>Слайд 21</vt:lpstr>
      <vt:lpstr>Слайд 22</vt:lpstr>
      <vt:lpstr>Концепция интеллектуальной энергосистемы с активно-адаптивной сетью       </vt:lpstr>
      <vt:lpstr>Прорывные и улучшающие технологии  – основа создания ИЭС ААС</vt:lpstr>
      <vt:lpstr>Слайд 25</vt:lpstr>
    </vt:vector>
  </TitlesOfParts>
  <Company>hse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колесник вг</dc:creator>
  <cp:lastModifiedBy>sh_ik</cp:lastModifiedBy>
  <cp:revision>184</cp:revision>
  <dcterms:created xsi:type="dcterms:W3CDTF">2010-09-30T06:45:29Z</dcterms:created>
  <dcterms:modified xsi:type="dcterms:W3CDTF">2022-11-30T06:55:00Z</dcterms:modified>
</cp:coreProperties>
</file>